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86" r:id="rId20"/>
    <p:sldId id="276" r:id="rId21"/>
    <p:sldId id="277" r:id="rId22"/>
    <p:sldId id="278" r:id="rId23"/>
    <p:sldId id="279" r:id="rId24"/>
    <p:sldId id="281" r:id="rId25"/>
    <p:sldId id="282" r:id="rId26"/>
    <p:sldId id="283"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82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429"/>
    <p:restoredTop sz="86442"/>
  </p:normalViewPr>
  <p:slideViewPr>
    <p:cSldViewPr snapToGrid="0" snapToObjects="1">
      <p:cViewPr varScale="1">
        <p:scale>
          <a:sx n="50" d="100"/>
          <a:sy n="50" d="100"/>
        </p:scale>
        <p:origin x="160" y="488"/>
      </p:cViewPr>
      <p:guideLst/>
    </p:cSldViewPr>
  </p:slideViewPr>
  <p:outlineViewPr>
    <p:cViewPr>
      <p:scale>
        <a:sx n="33" d="100"/>
        <a:sy n="33" d="100"/>
      </p:scale>
      <p:origin x="0" y="-237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BA4D7-B632-5B4F-8DA4-D9931A22110E}" type="datetimeFigureOut">
              <a:rPr lang="en-US" smtClean="0"/>
              <a:t>3/6/18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7F189-A1A9-3940-9156-288A868831C3}" type="slidenum">
              <a:rPr lang="en-US" smtClean="0"/>
              <a:t>‹#›</a:t>
            </a:fld>
            <a:endParaRPr lang="en-US"/>
          </a:p>
        </p:txBody>
      </p:sp>
    </p:spTree>
    <p:extLst>
      <p:ext uri="{BB962C8B-B14F-4D97-AF65-F5344CB8AC3E}">
        <p14:creationId xmlns:p14="http://schemas.microsoft.com/office/powerpoint/2010/main" val="11941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2</a:t>
            </a:fld>
            <a:endParaRPr lang="en-US"/>
          </a:p>
        </p:txBody>
      </p:sp>
    </p:spTree>
    <p:extLst>
      <p:ext uri="{BB962C8B-B14F-4D97-AF65-F5344CB8AC3E}">
        <p14:creationId xmlns:p14="http://schemas.microsoft.com/office/powerpoint/2010/main" val="2487361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11</a:t>
            </a:fld>
            <a:endParaRPr lang="en-US"/>
          </a:p>
        </p:txBody>
      </p:sp>
    </p:spTree>
    <p:extLst>
      <p:ext uri="{BB962C8B-B14F-4D97-AF65-F5344CB8AC3E}">
        <p14:creationId xmlns:p14="http://schemas.microsoft.com/office/powerpoint/2010/main" val="848110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12</a:t>
            </a:fld>
            <a:endParaRPr lang="en-US"/>
          </a:p>
        </p:txBody>
      </p:sp>
    </p:spTree>
    <p:extLst>
      <p:ext uri="{BB962C8B-B14F-4D97-AF65-F5344CB8AC3E}">
        <p14:creationId xmlns:p14="http://schemas.microsoft.com/office/powerpoint/2010/main" val="2412822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13</a:t>
            </a:fld>
            <a:endParaRPr lang="en-US"/>
          </a:p>
        </p:txBody>
      </p:sp>
    </p:spTree>
    <p:extLst>
      <p:ext uri="{BB962C8B-B14F-4D97-AF65-F5344CB8AC3E}">
        <p14:creationId xmlns:p14="http://schemas.microsoft.com/office/powerpoint/2010/main" val="65662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14</a:t>
            </a:fld>
            <a:endParaRPr lang="en-US"/>
          </a:p>
        </p:txBody>
      </p:sp>
    </p:spTree>
    <p:extLst>
      <p:ext uri="{BB962C8B-B14F-4D97-AF65-F5344CB8AC3E}">
        <p14:creationId xmlns:p14="http://schemas.microsoft.com/office/powerpoint/2010/main" val="3711345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15</a:t>
            </a:fld>
            <a:endParaRPr lang="en-US"/>
          </a:p>
        </p:txBody>
      </p:sp>
    </p:spTree>
    <p:extLst>
      <p:ext uri="{BB962C8B-B14F-4D97-AF65-F5344CB8AC3E}">
        <p14:creationId xmlns:p14="http://schemas.microsoft.com/office/powerpoint/2010/main" val="2396116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16</a:t>
            </a:fld>
            <a:endParaRPr lang="en-US"/>
          </a:p>
        </p:txBody>
      </p:sp>
    </p:spTree>
    <p:extLst>
      <p:ext uri="{BB962C8B-B14F-4D97-AF65-F5344CB8AC3E}">
        <p14:creationId xmlns:p14="http://schemas.microsoft.com/office/powerpoint/2010/main" val="2059996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17</a:t>
            </a:fld>
            <a:endParaRPr lang="en-US"/>
          </a:p>
        </p:txBody>
      </p:sp>
    </p:spTree>
    <p:extLst>
      <p:ext uri="{BB962C8B-B14F-4D97-AF65-F5344CB8AC3E}">
        <p14:creationId xmlns:p14="http://schemas.microsoft.com/office/powerpoint/2010/main" val="2665963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18</a:t>
            </a:fld>
            <a:endParaRPr lang="en-US"/>
          </a:p>
        </p:txBody>
      </p:sp>
    </p:spTree>
    <p:extLst>
      <p:ext uri="{BB962C8B-B14F-4D97-AF65-F5344CB8AC3E}">
        <p14:creationId xmlns:p14="http://schemas.microsoft.com/office/powerpoint/2010/main" val="481894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19</a:t>
            </a:fld>
            <a:endParaRPr lang="en-US"/>
          </a:p>
        </p:txBody>
      </p:sp>
    </p:spTree>
    <p:extLst>
      <p:ext uri="{BB962C8B-B14F-4D97-AF65-F5344CB8AC3E}">
        <p14:creationId xmlns:p14="http://schemas.microsoft.com/office/powerpoint/2010/main" val="2234486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20</a:t>
            </a:fld>
            <a:endParaRPr lang="en-US"/>
          </a:p>
        </p:txBody>
      </p:sp>
    </p:spTree>
    <p:extLst>
      <p:ext uri="{BB962C8B-B14F-4D97-AF65-F5344CB8AC3E}">
        <p14:creationId xmlns:p14="http://schemas.microsoft.com/office/powerpoint/2010/main" val="93746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3</a:t>
            </a:fld>
            <a:endParaRPr lang="en-US"/>
          </a:p>
        </p:txBody>
      </p:sp>
    </p:spTree>
    <p:extLst>
      <p:ext uri="{BB962C8B-B14F-4D97-AF65-F5344CB8AC3E}">
        <p14:creationId xmlns:p14="http://schemas.microsoft.com/office/powerpoint/2010/main" val="2901904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21</a:t>
            </a:fld>
            <a:endParaRPr lang="en-US"/>
          </a:p>
        </p:txBody>
      </p:sp>
    </p:spTree>
    <p:extLst>
      <p:ext uri="{BB962C8B-B14F-4D97-AF65-F5344CB8AC3E}">
        <p14:creationId xmlns:p14="http://schemas.microsoft.com/office/powerpoint/2010/main" val="794129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22</a:t>
            </a:fld>
            <a:endParaRPr lang="en-US"/>
          </a:p>
        </p:txBody>
      </p:sp>
    </p:spTree>
    <p:extLst>
      <p:ext uri="{BB962C8B-B14F-4D97-AF65-F5344CB8AC3E}">
        <p14:creationId xmlns:p14="http://schemas.microsoft.com/office/powerpoint/2010/main" val="3237357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23</a:t>
            </a:fld>
            <a:endParaRPr lang="en-US"/>
          </a:p>
        </p:txBody>
      </p:sp>
    </p:spTree>
    <p:extLst>
      <p:ext uri="{BB962C8B-B14F-4D97-AF65-F5344CB8AC3E}">
        <p14:creationId xmlns:p14="http://schemas.microsoft.com/office/powerpoint/2010/main" val="2530959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24</a:t>
            </a:fld>
            <a:endParaRPr lang="en-US"/>
          </a:p>
        </p:txBody>
      </p:sp>
    </p:spTree>
    <p:extLst>
      <p:ext uri="{BB962C8B-B14F-4D97-AF65-F5344CB8AC3E}">
        <p14:creationId xmlns:p14="http://schemas.microsoft.com/office/powerpoint/2010/main" val="3047534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25</a:t>
            </a:fld>
            <a:endParaRPr lang="en-US"/>
          </a:p>
        </p:txBody>
      </p:sp>
    </p:spTree>
    <p:extLst>
      <p:ext uri="{BB962C8B-B14F-4D97-AF65-F5344CB8AC3E}">
        <p14:creationId xmlns:p14="http://schemas.microsoft.com/office/powerpoint/2010/main" val="1056908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26</a:t>
            </a:fld>
            <a:endParaRPr lang="en-US"/>
          </a:p>
        </p:txBody>
      </p:sp>
    </p:spTree>
    <p:extLst>
      <p:ext uri="{BB962C8B-B14F-4D97-AF65-F5344CB8AC3E}">
        <p14:creationId xmlns:p14="http://schemas.microsoft.com/office/powerpoint/2010/main" val="495349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27</a:t>
            </a:fld>
            <a:endParaRPr lang="en-US"/>
          </a:p>
        </p:txBody>
      </p:sp>
    </p:spTree>
    <p:extLst>
      <p:ext uri="{BB962C8B-B14F-4D97-AF65-F5344CB8AC3E}">
        <p14:creationId xmlns:p14="http://schemas.microsoft.com/office/powerpoint/2010/main" val="3982814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28</a:t>
            </a:fld>
            <a:endParaRPr lang="en-US"/>
          </a:p>
        </p:txBody>
      </p:sp>
    </p:spTree>
    <p:extLst>
      <p:ext uri="{BB962C8B-B14F-4D97-AF65-F5344CB8AC3E}">
        <p14:creationId xmlns:p14="http://schemas.microsoft.com/office/powerpoint/2010/main" val="381068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4</a:t>
            </a:fld>
            <a:endParaRPr lang="en-US"/>
          </a:p>
        </p:txBody>
      </p:sp>
    </p:spTree>
    <p:extLst>
      <p:ext uri="{BB962C8B-B14F-4D97-AF65-F5344CB8AC3E}">
        <p14:creationId xmlns:p14="http://schemas.microsoft.com/office/powerpoint/2010/main" val="116376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5</a:t>
            </a:fld>
            <a:endParaRPr lang="en-US"/>
          </a:p>
        </p:txBody>
      </p:sp>
    </p:spTree>
    <p:extLst>
      <p:ext uri="{BB962C8B-B14F-4D97-AF65-F5344CB8AC3E}">
        <p14:creationId xmlns:p14="http://schemas.microsoft.com/office/powerpoint/2010/main" val="3911045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6</a:t>
            </a:fld>
            <a:endParaRPr lang="en-US"/>
          </a:p>
        </p:txBody>
      </p:sp>
    </p:spTree>
    <p:extLst>
      <p:ext uri="{BB962C8B-B14F-4D97-AF65-F5344CB8AC3E}">
        <p14:creationId xmlns:p14="http://schemas.microsoft.com/office/powerpoint/2010/main" val="500523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7</a:t>
            </a:fld>
            <a:endParaRPr lang="en-US"/>
          </a:p>
        </p:txBody>
      </p:sp>
    </p:spTree>
    <p:extLst>
      <p:ext uri="{BB962C8B-B14F-4D97-AF65-F5344CB8AC3E}">
        <p14:creationId xmlns:p14="http://schemas.microsoft.com/office/powerpoint/2010/main" val="15030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8</a:t>
            </a:fld>
            <a:endParaRPr lang="en-US"/>
          </a:p>
        </p:txBody>
      </p:sp>
    </p:spTree>
    <p:extLst>
      <p:ext uri="{BB962C8B-B14F-4D97-AF65-F5344CB8AC3E}">
        <p14:creationId xmlns:p14="http://schemas.microsoft.com/office/powerpoint/2010/main" val="4041335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9</a:t>
            </a:fld>
            <a:endParaRPr lang="en-US"/>
          </a:p>
        </p:txBody>
      </p:sp>
    </p:spTree>
    <p:extLst>
      <p:ext uri="{BB962C8B-B14F-4D97-AF65-F5344CB8AC3E}">
        <p14:creationId xmlns:p14="http://schemas.microsoft.com/office/powerpoint/2010/main" val="416520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7F189-A1A9-3940-9156-288A868831C3}" type="slidenum">
              <a:rPr lang="en-US" smtClean="0"/>
              <a:t>10</a:t>
            </a:fld>
            <a:endParaRPr lang="en-US"/>
          </a:p>
        </p:txBody>
      </p:sp>
    </p:spTree>
    <p:extLst>
      <p:ext uri="{BB962C8B-B14F-4D97-AF65-F5344CB8AC3E}">
        <p14:creationId xmlns:p14="http://schemas.microsoft.com/office/powerpoint/2010/main" val="2961647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20D430-518A-3640-A9D1-5F6E2AD98A01}" type="datetimeFigureOut">
              <a:rPr lang="en-US" smtClean="0"/>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09ECD-A622-1C47-A70B-3E9AD4F3C9FA}" type="slidenum">
              <a:rPr lang="en-US" smtClean="0"/>
              <a:t>‹#›</a:t>
            </a:fld>
            <a:endParaRPr lang="en-US"/>
          </a:p>
        </p:txBody>
      </p:sp>
      <p:sp>
        <p:nvSpPr>
          <p:cNvPr id="7" name="Rounded Rectangle 6"/>
          <p:cNvSpPr/>
          <p:nvPr userDrawn="1"/>
        </p:nvSpPr>
        <p:spPr>
          <a:xfrm flipV="1">
            <a:off x="0" y="3539398"/>
            <a:ext cx="9144000" cy="45719"/>
          </a:xfrm>
          <a:prstGeom prst="roundRect">
            <a:avLst/>
          </a:prstGeom>
          <a:solidFill>
            <a:srgbClr val="69822C"/>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3882" y="5176219"/>
            <a:ext cx="3501251" cy="168178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706" y="365127"/>
            <a:ext cx="8740588" cy="670298"/>
          </a:xfrm>
        </p:spPr>
        <p:txBody>
          <a:bodyPr/>
          <a:lstStyle/>
          <a:p>
            <a:r>
              <a:rPr lang="en-US"/>
              <a:t>Click to edit Master title style</a:t>
            </a:r>
            <a:endParaRPr lang="en-US" dirty="0"/>
          </a:p>
        </p:txBody>
      </p:sp>
      <p:sp>
        <p:nvSpPr>
          <p:cNvPr id="3" name="Content Placeholder 2"/>
          <p:cNvSpPr>
            <a:spLocks noGrp="1"/>
          </p:cNvSpPr>
          <p:nvPr>
            <p:ph idx="1"/>
          </p:nvPr>
        </p:nvSpPr>
        <p:spPr>
          <a:xfrm>
            <a:off x="201706" y="1317813"/>
            <a:ext cx="8740588" cy="4276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20D430-518A-3640-A9D1-5F6E2AD98A01}" type="datetimeFigureOut">
              <a:rPr lang="en-US" smtClean="0"/>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09ECD-A622-1C47-A70B-3E9AD4F3C9FA}" type="slidenum">
              <a:rPr lang="en-US" smtClean="0"/>
              <a:t>‹#›</a:t>
            </a:fld>
            <a:endParaRPr lang="en-US"/>
          </a:p>
        </p:txBody>
      </p:sp>
      <p:sp>
        <p:nvSpPr>
          <p:cNvPr id="7" name="Rounded Rectangle 6"/>
          <p:cNvSpPr/>
          <p:nvPr userDrawn="1"/>
        </p:nvSpPr>
        <p:spPr>
          <a:xfrm flipV="1">
            <a:off x="0" y="1120400"/>
            <a:ext cx="9144000" cy="45719"/>
          </a:xfrm>
          <a:prstGeom prst="roundRect">
            <a:avLst/>
          </a:prstGeom>
          <a:solidFill>
            <a:srgbClr val="69822C"/>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2464" y="5593976"/>
            <a:ext cx="2631535" cy="1264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ibleverse">
    <p:spTree>
      <p:nvGrpSpPr>
        <p:cNvPr id="1" name=""/>
        <p:cNvGrpSpPr/>
        <p:nvPr/>
      </p:nvGrpSpPr>
      <p:grpSpPr>
        <a:xfrm>
          <a:off x="0" y="0"/>
          <a:ext cx="0" cy="0"/>
          <a:chOff x="0" y="0"/>
          <a:chExt cx="0" cy="0"/>
        </a:xfrm>
      </p:grpSpPr>
      <p:sp>
        <p:nvSpPr>
          <p:cNvPr id="2" name="Title 1"/>
          <p:cNvSpPr>
            <a:spLocks noGrp="1"/>
          </p:cNvSpPr>
          <p:nvPr>
            <p:ph type="title"/>
          </p:nvPr>
        </p:nvSpPr>
        <p:spPr>
          <a:xfrm>
            <a:off x="188260" y="5885790"/>
            <a:ext cx="6236072" cy="835686"/>
          </a:xfrm>
        </p:spPr>
        <p:txBody>
          <a:bodyPr>
            <a:normAutofit/>
          </a:bodyPr>
          <a:lstStyle>
            <a:lvl1pPr>
              <a:defRPr sz="3200" b="1" i="1"/>
            </a:lvl1pPr>
          </a:lstStyle>
          <a:p>
            <a:r>
              <a:rPr lang="en-US" dirty="0"/>
              <a:t>Click to edit Master title style</a:t>
            </a:r>
          </a:p>
        </p:txBody>
      </p:sp>
      <p:sp>
        <p:nvSpPr>
          <p:cNvPr id="3" name="Content Placeholder 2"/>
          <p:cNvSpPr>
            <a:spLocks noGrp="1"/>
          </p:cNvSpPr>
          <p:nvPr>
            <p:ph idx="1"/>
          </p:nvPr>
        </p:nvSpPr>
        <p:spPr>
          <a:xfrm>
            <a:off x="188259" y="174811"/>
            <a:ext cx="8834717" cy="5472953"/>
          </a:xfrm>
        </p:spPr>
        <p:txBody>
          <a:bodyPr>
            <a:normAutofit/>
          </a:bodyPr>
          <a:lstStyle>
            <a:lvl1pPr marL="0" indent="0">
              <a:buNone/>
              <a:defRPr sz="3200"/>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120D430-518A-3640-A9D1-5F6E2AD98A01}" type="datetimeFigureOut">
              <a:rPr lang="en-US" smtClean="0"/>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09ECD-A622-1C47-A70B-3E9AD4F3C9FA}" type="slidenum">
              <a:rPr lang="en-US" smtClean="0"/>
              <a:t>‹#›</a:t>
            </a:fld>
            <a:endParaRPr lang="en-US"/>
          </a:p>
        </p:txBody>
      </p:sp>
      <p:sp>
        <p:nvSpPr>
          <p:cNvPr id="7" name="Rounded Rectangle 6"/>
          <p:cNvSpPr/>
          <p:nvPr userDrawn="1"/>
        </p:nvSpPr>
        <p:spPr>
          <a:xfrm flipV="1">
            <a:off x="33617" y="5885789"/>
            <a:ext cx="9144000" cy="45719"/>
          </a:xfrm>
          <a:prstGeom prst="roundRect">
            <a:avLst/>
          </a:prstGeom>
          <a:solidFill>
            <a:srgbClr val="69822C"/>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2464" y="5593976"/>
            <a:ext cx="2631535" cy="126402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lgn="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20D430-518A-3640-A9D1-5F6E2AD98A01}" type="datetimeFigureOut">
              <a:rPr lang="en-US" smtClean="0"/>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09ECD-A622-1C47-A70B-3E9AD4F3C9FA}" type="slidenum">
              <a:rPr lang="en-US" smtClean="0"/>
              <a:t>‹#›</a:t>
            </a:fld>
            <a:endParaRPr lang="en-US"/>
          </a:p>
        </p:txBody>
      </p:sp>
      <p:sp>
        <p:nvSpPr>
          <p:cNvPr id="7" name="Rounded Rectangle 6"/>
          <p:cNvSpPr/>
          <p:nvPr userDrawn="1"/>
        </p:nvSpPr>
        <p:spPr>
          <a:xfrm flipV="1">
            <a:off x="0" y="4553111"/>
            <a:ext cx="9144000" cy="45719"/>
          </a:xfrm>
          <a:prstGeom prst="roundRect">
            <a:avLst/>
          </a:prstGeom>
          <a:solidFill>
            <a:srgbClr val="69822C"/>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3882" y="5176219"/>
            <a:ext cx="3501251" cy="168178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mphasis">
    <p:spTree>
      <p:nvGrpSpPr>
        <p:cNvPr id="1" name=""/>
        <p:cNvGrpSpPr/>
        <p:nvPr/>
      </p:nvGrpSpPr>
      <p:grpSpPr>
        <a:xfrm>
          <a:off x="0" y="0"/>
          <a:ext cx="0" cy="0"/>
          <a:chOff x="0" y="0"/>
          <a:chExt cx="0" cy="0"/>
        </a:xfrm>
      </p:grpSpPr>
      <p:sp>
        <p:nvSpPr>
          <p:cNvPr id="2" name="Title 1"/>
          <p:cNvSpPr>
            <a:spLocks noGrp="1"/>
          </p:cNvSpPr>
          <p:nvPr>
            <p:ph type="title"/>
          </p:nvPr>
        </p:nvSpPr>
        <p:spPr>
          <a:xfrm>
            <a:off x="628650" y="2274609"/>
            <a:ext cx="7886700" cy="1325563"/>
          </a:xfrm>
        </p:spPr>
        <p:txBody>
          <a:bodyPr>
            <a:normAutofit/>
          </a:bodyPr>
          <a:lstStyle>
            <a:lvl1pPr algn="ctr">
              <a:defRPr sz="3600" b="1" i="1"/>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20D430-518A-3640-A9D1-5F6E2AD98A01}" type="datetimeFigureOut">
              <a:rPr lang="en-US" smtClean="0"/>
              <a:t>3/6/18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809ECD-A622-1C47-A70B-3E9AD4F3C9FA}"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2464" y="5593976"/>
            <a:ext cx="2631535" cy="1264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0D430-518A-3640-A9D1-5F6E2AD98A01}" type="datetimeFigureOut">
              <a:rPr lang="en-US" smtClean="0"/>
              <a:t>3/6/18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809ECD-A622-1C47-A70B-3E9AD4F3C9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705" y="365126"/>
            <a:ext cx="884816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1705" y="1825625"/>
            <a:ext cx="884816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0D430-518A-3640-A9D1-5F6E2AD98A01}" type="datetimeFigureOut">
              <a:rPr lang="en-US" smtClean="0"/>
              <a:t>3/6/18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09ECD-A622-1C47-A70B-3E9AD4F3C9FA}" type="slidenum">
              <a:rPr lang="en-US" smtClean="0"/>
              <a:t>‹#›</a:t>
            </a:fld>
            <a:endParaRPr lang="en-US"/>
          </a:p>
        </p:txBody>
      </p:sp>
    </p:spTree>
    <p:extLst>
      <p:ext uri="{BB962C8B-B14F-4D97-AF65-F5344CB8AC3E}">
        <p14:creationId xmlns:p14="http://schemas.microsoft.com/office/powerpoint/2010/main" val="1766059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Cambria" charset="0"/>
          <a:ea typeface="Cambria" charset="0"/>
          <a:cs typeface="Cambria"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charset="0"/>
          <a:ea typeface="Cambria" charset="0"/>
          <a:cs typeface="Cambri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charset="0"/>
          <a:ea typeface="Cambria" charset="0"/>
          <a:cs typeface="Cambri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charset="0"/>
          <a:ea typeface="Cambria" charset="0"/>
          <a:cs typeface="Cambri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charset="0"/>
          <a:ea typeface="Cambria" charset="0"/>
          <a:cs typeface="Cambri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charset="0"/>
          <a:ea typeface="Cambria" charset="0"/>
          <a:cs typeface="Cambri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57" y="1476145"/>
            <a:ext cx="7463281" cy="3899564"/>
          </a:xfrm>
          <a:prstGeom prst="rect">
            <a:avLst/>
          </a:prstGeom>
        </p:spPr>
      </p:pic>
      <p:sp>
        <p:nvSpPr>
          <p:cNvPr id="2" name="Text Placeholder 1"/>
          <p:cNvSpPr>
            <a:spLocks noGrp="1"/>
          </p:cNvSpPr>
          <p:nvPr>
            <p:ph type="body" idx="4294967295"/>
          </p:nvPr>
        </p:nvSpPr>
        <p:spPr/>
        <p:txBody>
          <a:bodyPr/>
          <a:lstStyle/>
          <a:p>
            <a:endParaRPr lang="en-US"/>
          </a:p>
        </p:txBody>
      </p:sp>
    </p:spTree>
    <p:extLst>
      <p:ext uri="{BB962C8B-B14F-4D97-AF65-F5344CB8AC3E}">
        <p14:creationId xmlns:p14="http://schemas.microsoft.com/office/powerpoint/2010/main" val="2580071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61E2-D85A-744A-A383-670779FAD6EE}"/>
              </a:ext>
            </a:extLst>
          </p:cNvPr>
          <p:cNvSpPr>
            <a:spLocks noGrp="1"/>
          </p:cNvSpPr>
          <p:nvPr>
            <p:ph type="title"/>
          </p:nvPr>
        </p:nvSpPr>
        <p:spPr/>
        <p:txBody>
          <a:bodyPr>
            <a:normAutofit fontScale="90000"/>
          </a:bodyPr>
          <a:lstStyle/>
          <a:p>
            <a:r>
              <a:rPr lang="en-US" dirty="0"/>
              <a:t>Deal with problems regularly</a:t>
            </a:r>
          </a:p>
        </p:txBody>
      </p:sp>
      <p:sp>
        <p:nvSpPr>
          <p:cNvPr id="4" name="Content Placeholder 3">
            <a:extLst>
              <a:ext uri="{FF2B5EF4-FFF2-40B4-BE49-F238E27FC236}">
                <a16:creationId xmlns:a16="http://schemas.microsoft.com/office/drawing/2014/main" id="{ABB250C2-7573-B544-A7FA-AC2D579BFDC7}"/>
              </a:ext>
            </a:extLst>
          </p:cNvPr>
          <p:cNvSpPr>
            <a:spLocks noGrp="1"/>
          </p:cNvSpPr>
          <p:nvPr>
            <p:ph idx="1"/>
          </p:nvPr>
        </p:nvSpPr>
        <p:spPr/>
        <p:txBody>
          <a:bodyPr/>
          <a:lstStyle/>
          <a:p>
            <a:pPr lvl="0"/>
            <a:r>
              <a:rPr lang="en-US" dirty="0"/>
              <a:t>Option 1: Overlook the conflict in love.</a:t>
            </a:r>
          </a:p>
          <a:p>
            <a:pPr lvl="0"/>
            <a:r>
              <a:rPr lang="en-US" dirty="0"/>
              <a:t>Option 2: Resolve the problem</a:t>
            </a:r>
          </a:p>
        </p:txBody>
      </p:sp>
    </p:spTree>
    <p:extLst>
      <p:ext uri="{BB962C8B-B14F-4D97-AF65-F5344CB8AC3E}">
        <p14:creationId xmlns:p14="http://schemas.microsoft.com/office/powerpoint/2010/main" val="288040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90E3-1DD0-4C4B-8E04-3FEF9F144DBA}"/>
              </a:ext>
            </a:extLst>
          </p:cNvPr>
          <p:cNvSpPr>
            <a:spLocks noGrp="1"/>
          </p:cNvSpPr>
          <p:nvPr>
            <p:ph type="title"/>
          </p:nvPr>
        </p:nvSpPr>
        <p:spPr/>
        <p:txBody>
          <a:bodyPr>
            <a:normAutofit fontScale="90000"/>
          </a:bodyPr>
          <a:lstStyle/>
          <a:p>
            <a:r>
              <a:rPr lang="en-US" dirty="0"/>
              <a:t>“Go privately to that person for the purpose of resolving the problem. The purpose of that meeting should be only for promoting reconciliation and unity, not for criticizing or condemning.” </a:t>
            </a:r>
          </a:p>
        </p:txBody>
      </p:sp>
    </p:spTree>
    <p:extLst>
      <p:ext uri="{BB962C8B-B14F-4D97-AF65-F5344CB8AC3E}">
        <p14:creationId xmlns:p14="http://schemas.microsoft.com/office/powerpoint/2010/main" val="217836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E5BF-7B74-F049-9D0A-3A0CBD211830}"/>
              </a:ext>
            </a:extLst>
          </p:cNvPr>
          <p:cNvSpPr>
            <a:spLocks noGrp="1"/>
          </p:cNvSpPr>
          <p:nvPr>
            <p:ph type="title"/>
          </p:nvPr>
        </p:nvSpPr>
        <p:spPr/>
        <p:txBody>
          <a:bodyPr>
            <a:normAutofit fontScale="90000"/>
          </a:bodyPr>
          <a:lstStyle/>
          <a:p>
            <a:r>
              <a:rPr lang="en-US" dirty="0"/>
              <a:t>Is it creating an unreconciled relationship?</a:t>
            </a:r>
          </a:p>
        </p:txBody>
      </p:sp>
      <p:sp>
        <p:nvSpPr>
          <p:cNvPr id="3" name="Content Placeholder 2">
            <a:extLst>
              <a:ext uri="{FF2B5EF4-FFF2-40B4-BE49-F238E27FC236}">
                <a16:creationId xmlns:a16="http://schemas.microsoft.com/office/drawing/2014/main" id="{9169A11A-D7C9-D945-8EC0-05BD76CAF2F4}"/>
              </a:ext>
            </a:extLst>
          </p:cNvPr>
          <p:cNvSpPr>
            <a:spLocks noGrp="1"/>
          </p:cNvSpPr>
          <p:nvPr>
            <p:ph idx="1"/>
          </p:nvPr>
        </p:nvSpPr>
        <p:spPr/>
        <p:txBody>
          <a:bodyPr>
            <a:normAutofit/>
          </a:bodyPr>
          <a:lstStyle/>
          <a:p>
            <a:r>
              <a:rPr lang="en-US" sz="3200" kern="1200" dirty="0">
                <a:solidFill>
                  <a:schemeClr val="tx1"/>
                </a:solidFill>
                <a:effectLst/>
                <a:latin typeface="Cambria" charset="0"/>
                <a:ea typeface="Cambria" charset="0"/>
                <a:cs typeface="Cambria" charset="0"/>
              </a:rPr>
              <a:t>Matt. 5:23 (ESV) So if you are offering your gift at the altar and there remember that your brother has something against you, 24 leave your gift there before the altar and go. First be reconciled to your brother, and then come and offer your gift.</a:t>
            </a:r>
          </a:p>
        </p:txBody>
      </p:sp>
    </p:spTree>
    <p:extLst>
      <p:ext uri="{BB962C8B-B14F-4D97-AF65-F5344CB8AC3E}">
        <p14:creationId xmlns:p14="http://schemas.microsoft.com/office/powerpoint/2010/main" val="3607078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CD08-42A5-BC47-B53F-3FBEDD03F437}"/>
              </a:ext>
            </a:extLst>
          </p:cNvPr>
          <p:cNvSpPr>
            <a:spLocks noGrp="1"/>
          </p:cNvSpPr>
          <p:nvPr>
            <p:ph type="title"/>
          </p:nvPr>
        </p:nvSpPr>
        <p:spPr/>
        <p:txBody>
          <a:bodyPr>
            <a:normAutofit fontScale="90000"/>
          </a:bodyPr>
          <a:lstStyle/>
          <a:p>
            <a:pPr lvl="0"/>
            <a:r>
              <a:rPr lang="en-US" sz="3200" kern="1200" dirty="0">
                <a:solidFill>
                  <a:schemeClr val="tx1"/>
                </a:solidFill>
                <a:effectLst/>
                <a:latin typeface="Cambria" charset="0"/>
                <a:ea typeface="Cambria" charset="0"/>
                <a:cs typeface="Cambria" charset="0"/>
              </a:rPr>
              <a:t>Is it creating an unreconciled relationship?</a:t>
            </a:r>
            <a:endParaRPr lang="en-US" dirty="0"/>
          </a:p>
        </p:txBody>
      </p:sp>
      <p:sp>
        <p:nvSpPr>
          <p:cNvPr id="3" name="Content Placeholder 2">
            <a:extLst>
              <a:ext uri="{FF2B5EF4-FFF2-40B4-BE49-F238E27FC236}">
                <a16:creationId xmlns:a16="http://schemas.microsoft.com/office/drawing/2014/main" id="{D4EB01AC-1537-D249-A140-16B57941DEA6}"/>
              </a:ext>
            </a:extLst>
          </p:cNvPr>
          <p:cNvSpPr>
            <a:spLocks noGrp="1"/>
          </p:cNvSpPr>
          <p:nvPr>
            <p:ph idx="1"/>
          </p:nvPr>
        </p:nvSpPr>
        <p:spPr/>
        <p:txBody>
          <a:bodyPr/>
          <a:lstStyle/>
          <a:p>
            <a:r>
              <a:rPr lang="en-US" sz="3200" kern="1200" dirty="0">
                <a:solidFill>
                  <a:schemeClr val="tx1"/>
                </a:solidFill>
                <a:effectLst/>
                <a:latin typeface="Cambria" charset="0"/>
                <a:ea typeface="Cambria" charset="0"/>
                <a:cs typeface="Cambria" charset="0"/>
              </a:rPr>
              <a:t>Phil. 2:1 (ESV)   So if there is any encouragement in Christ, any comfort from love, any participation in the Spirit, any affection and sympathy, 2 complete my joy by being of the same mind, having the same love, being in full accord and of one mind. 3 Do nothing from selfish ambition or conceit, but in humility count others more significant than yourselves. 4 Let each of you look not only to his own interests, but also to the interests of others.</a:t>
            </a:r>
          </a:p>
        </p:txBody>
      </p:sp>
    </p:spTree>
    <p:extLst>
      <p:ext uri="{BB962C8B-B14F-4D97-AF65-F5344CB8AC3E}">
        <p14:creationId xmlns:p14="http://schemas.microsoft.com/office/powerpoint/2010/main" val="2145261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A1C3D-C9DB-B44A-85BA-258612371049}"/>
              </a:ext>
            </a:extLst>
          </p:cNvPr>
          <p:cNvSpPr>
            <a:spLocks noGrp="1"/>
          </p:cNvSpPr>
          <p:nvPr>
            <p:ph type="title"/>
          </p:nvPr>
        </p:nvSpPr>
        <p:spPr/>
        <p:txBody>
          <a:bodyPr>
            <a:normAutofit/>
          </a:bodyPr>
          <a:lstStyle/>
          <a:p>
            <a:r>
              <a:rPr lang="en-US" sz="2400" dirty="0"/>
              <a:t>Is it possible this person might not be growing and needs</a:t>
            </a:r>
            <a:r>
              <a:rPr lang="en-US" sz="2400" baseline="0" dirty="0"/>
              <a:t> confrontation?</a:t>
            </a:r>
            <a:endParaRPr lang="en-US" sz="2400" dirty="0"/>
          </a:p>
        </p:txBody>
      </p:sp>
      <p:sp>
        <p:nvSpPr>
          <p:cNvPr id="3" name="Content Placeholder 2">
            <a:extLst>
              <a:ext uri="{FF2B5EF4-FFF2-40B4-BE49-F238E27FC236}">
                <a16:creationId xmlns:a16="http://schemas.microsoft.com/office/drawing/2014/main" id="{98BFE099-67C1-8E46-A888-7D2DFD248F08}"/>
              </a:ext>
            </a:extLst>
          </p:cNvPr>
          <p:cNvSpPr>
            <a:spLocks noGrp="1"/>
          </p:cNvSpPr>
          <p:nvPr>
            <p:ph idx="1"/>
          </p:nvPr>
        </p:nvSpPr>
        <p:spPr/>
        <p:txBody>
          <a:bodyPr/>
          <a:lstStyle/>
          <a:p>
            <a:r>
              <a:rPr lang="en-US" dirty="0"/>
              <a:t>Heb. 3:12 (ESV)   Take care, brothers, lest there be in any of you an evil, unbelieving heart, leading you to fall away from the living God. 13 But exhort one another every day, as long as it is called “today,” that none of you may be hardened by the deceitfulness of sin. 14 For we have come to share in Christ, if indeed we hold our original confidence firm to the end.</a:t>
            </a:r>
          </a:p>
        </p:txBody>
      </p:sp>
    </p:spTree>
    <p:extLst>
      <p:ext uri="{BB962C8B-B14F-4D97-AF65-F5344CB8AC3E}">
        <p14:creationId xmlns:p14="http://schemas.microsoft.com/office/powerpoint/2010/main" val="107700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4AA6-F581-8A46-B3C1-8DCBEA27274F}"/>
              </a:ext>
            </a:extLst>
          </p:cNvPr>
          <p:cNvSpPr>
            <a:spLocks noGrp="1"/>
          </p:cNvSpPr>
          <p:nvPr>
            <p:ph type="title"/>
          </p:nvPr>
        </p:nvSpPr>
        <p:spPr/>
        <p:txBody>
          <a:bodyPr>
            <a:normAutofit/>
          </a:bodyPr>
          <a:lstStyle/>
          <a:p>
            <a:pPr lvl="0"/>
            <a:r>
              <a:rPr lang="en-US" sz="2400" b="1" i="1" kern="1200" dirty="0">
                <a:solidFill>
                  <a:schemeClr val="tx1"/>
                </a:solidFill>
                <a:effectLst/>
              </a:rPr>
              <a:t>Is it possible this person might not be growing and needs confrontation?</a:t>
            </a:r>
            <a:r>
              <a:rPr lang="en-US" sz="2400" dirty="0">
                <a:effectLst/>
              </a:rPr>
              <a:t> </a:t>
            </a:r>
            <a:endParaRPr lang="en-US" sz="2400" dirty="0"/>
          </a:p>
        </p:txBody>
      </p:sp>
      <p:sp>
        <p:nvSpPr>
          <p:cNvPr id="3" name="Content Placeholder 2">
            <a:extLst>
              <a:ext uri="{FF2B5EF4-FFF2-40B4-BE49-F238E27FC236}">
                <a16:creationId xmlns:a16="http://schemas.microsoft.com/office/drawing/2014/main" id="{2A84736A-0289-3945-9166-FED3F794C45F}"/>
              </a:ext>
            </a:extLst>
          </p:cNvPr>
          <p:cNvSpPr>
            <a:spLocks noGrp="1"/>
          </p:cNvSpPr>
          <p:nvPr>
            <p:ph idx="1"/>
          </p:nvPr>
        </p:nvSpPr>
        <p:spPr/>
        <p:txBody>
          <a:bodyPr>
            <a:normAutofit/>
          </a:bodyPr>
          <a:lstStyle/>
          <a:p>
            <a:r>
              <a:rPr lang="en-US" sz="3200" kern="1200" dirty="0">
                <a:solidFill>
                  <a:schemeClr val="tx1"/>
                </a:solidFill>
                <a:effectLst/>
                <a:latin typeface="Cambria" charset="0"/>
                <a:ea typeface="Cambria" charset="0"/>
                <a:cs typeface="Cambria" charset="0"/>
              </a:rPr>
              <a:t>James 5:19 (ESV)   My brothers, if anyone among you wanders from the truth and someone brings him back, 20 </a:t>
            </a:r>
            <a:r>
              <a:rPr lang="en-US" sz="3200" b="1" kern="1200" dirty="0">
                <a:solidFill>
                  <a:schemeClr val="tx1"/>
                </a:solidFill>
                <a:effectLst/>
                <a:latin typeface="Cambria" charset="0"/>
                <a:ea typeface="Cambria" charset="0"/>
                <a:cs typeface="Cambria" charset="0"/>
              </a:rPr>
              <a:t>let him know that whoever brings back a sinner from his wandering will save his soul from death and will cover a multitude of sins</a:t>
            </a:r>
            <a:r>
              <a:rPr lang="en-US" sz="3200" kern="1200" dirty="0">
                <a:solidFill>
                  <a:schemeClr val="tx1"/>
                </a:solidFill>
                <a:effectLst/>
                <a:latin typeface="Cambria" charset="0"/>
                <a:ea typeface="Cambria" charset="0"/>
                <a:cs typeface="Cambria" charset="0"/>
              </a:rPr>
              <a:t>.</a:t>
            </a:r>
          </a:p>
        </p:txBody>
      </p:sp>
    </p:spTree>
    <p:extLst>
      <p:ext uri="{BB962C8B-B14F-4D97-AF65-F5344CB8AC3E}">
        <p14:creationId xmlns:p14="http://schemas.microsoft.com/office/powerpoint/2010/main" val="1231762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A3844-87FB-8048-92AA-2DE9FAB7404A}"/>
              </a:ext>
            </a:extLst>
          </p:cNvPr>
          <p:cNvSpPr>
            <a:spLocks noGrp="1"/>
          </p:cNvSpPr>
          <p:nvPr>
            <p:ph type="title"/>
          </p:nvPr>
        </p:nvSpPr>
        <p:spPr/>
        <p:txBody>
          <a:bodyPr>
            <a:normAutofit/>
          </a:bodyPr>
          <a:lstStyle/>
          <a:p>
            <a:pPr lvl="0"/>
            <a:r>
              <a:rPr lang="en-US" sz="2400" b="1" i="1" kern="1200" dirty="0">
                <a:solidFill>
                  <a:schemeClr val="tx1"/>
                </a:solidFill>
                <a:effectLst/>
              </a:rPr>
              <a:t>Is it possible this person might not be growing and needs confrontation?</a:t>
            </a:r>
            <a:endParaRPr lang="en-US" sz="2400" dirty="0"/>
          </a:p>
        </p:txBody>
      </p:sp>
      <p:sp>
        <p:nvSpPr>
          <p:cNvPr id="3" name="Content Placeholder 2">
            <a:extLst>
              <a:ext uri="{FF2B5EF4-FFF2-40B4-BE49-F238E27FC236}">
                <a16:creationId xmlns:a16="http://schemas.microsoft.com/office/drawing/2014/main" id="{0F2C5B7B-70C4-6D43-9B43-822C4D08D1CD}"/>
              </a:ext>
            </a:extLst>
          </p:cNvPr>
          <p:cNvSpPr>
            <a:spLocks noGrp="1"/>
          </p:cNvSpPr>
          <p:nvPr>
            <p:ph idx="1"/>
          </p:nvPr>
        </p:nvSpPr>
        <p:spPr/>
        <p:txBody>
          <a:bodyPr>
            <a:normAutofit fontScale="92500" lnSpcReduction="20000"/>
          </a:bodyPr>
          <a:lstStyle/>
          <a:p>
            <a:r>
              <a:rPr lang="en-US" sz="3200" kern="1200" dirty="0">
                <a:solidFill>
                  <a:schemeClr val="tx1"/>
                </a:solidFill>
                <a:effectLst/>
                <a:latin typeface="Cambria" charset="0"/>
                <a:ea typeface="Cambria" charset="0"/>
                <a:cs typeface="Cambria" charset="0"/>
              </a:rPr>
              <a:t>2Pet. 1:5 (ESV) For this very reason, make every effort to supplement your faith with virtue, and virtue with knowledge, 6 and knowledge with self-control, and self-control with steadfastness, and steadfastness with godliness, 7 and godliness with brotherly affection, and brotherly affection with love. 8 For if these qualities are yours and are increasing, they keep you from being ineffective or unfruitful in the knowledge of our Lord Jesus Christ. 9 </a:t>
            </a:r>
            <a:r>
              <a:rPr lang="en-US" sz="3200" b="1" kern="1200" dirty="0">
                <a:solidFill>
                  <a:schemeClr val="tx1"/>
                </a:solidFill>
                <a:effectLst/>
                <a:latin typeface="Cambria" charset="0"/>
                <a:ea typeface="Cambria" charset="0"/>
                <a:cs typeface="Cambria" charset="0"/>
              </a:rPr>
              <a:t>For whoever lacks these qualities is so nearsighted that he is blind, having forgotten that he was cleansed from his former sins</a:t>
            </a:r>
            <a:r>
              <a:rPr lang="en-US" sz="3200" kern="1200" dirty="0">
                <a:solidFill>
                  <a:schemeClr val="tx1"/>
                </a:solidFill>
                <a:effectLst/>
                <a:latin typeface="Cambria" charset="0"/>
                <a:ea typeface="Cambria" charset="0"/>
                <a:cs typeface="Cambria" charset="0"/>
              </a:rPr>
              <a:t>. 10 Therefore, brothers, be all the more diligent to confirm your calling and election, for if you practice these qualities you will never fall.</a:t>
            </a:r>
          </a:p>
        </p:txBody>
      </p:sp>
    </p:spTree>
    <p:extLst>
      <p:ext uri="{BB962C8B-B14F-4D97-AF65-F5344CB8AC3E}">
        <p14:creationId xmlns:p14="http://schemas.microsoft.com/office/powerpoint/2010/main" val="1411713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96ED1-BFB1-0F45-AE10-53EF6597D87E}"/>
              </a:ext>
            </a:extLst>
          </p:cNvPr>
          <p:cNvSpPr>
            <a:spLocks noGrp="1"/>
          </p:cNvSpPr>
          <p:nvPr>
            <p:ph type="title"/>
          </p:nvPr>
        </p:nvSpPr>
        <p:spPr/>
        <p:txBody>
          <a:bodyPr>
            <a:normAutofit fontScale="90000"/>
          </a:bodyPr>
          <a:lstStyle/>
          <a:p>
            <a:r>
              <a:rPr lang="en-US"/>
              <a:t>Will there be dangerous consequences? </a:t>
            </a:r>
            <a:endParaRPr lang="en-US" dirty="0"/>
          </a:p>
        </p:txBody>
      </p:sp>
      <p:sp>
        <p:nvSpPr>
          <p:cNvPr id="3" name="Content Placeholder 2">
            <a:extLst>
              <a:ext uri="{FF2B5EF4-FFF2-40B4-BE49-F238E27FC236}">
                <a16:creationId xmlns:a16="http://schemas.microsoft.com/office/drawing/2014/main" id="{6060CE35-CCFC-F146-A853-43BA50B434D4}"/>
              </a:ext>
            </a:extLst>
          </p:cNvPr>
          <p:cNvSpPr>
            <a:spLocks noGrp="1"/>
          </p:cNvSpPr>
          <p:nvPr>
            <p:ph idx="1"/>
          </p:nvPr>
        </p:nvSpPr>
        <p:spPr/>
        <p:txBody>
          <a:bodyPr>
            <a:normAutofit fontScale="92500" lnSpcReduction="20000"/>
          </a:bodyPr>
          <a:lstStyle/>
          <a:p>
            <a:r>
              <a:rPr lang="en-US" dirty="0"/>
              <a:t>Matt. 18:6 (ESV) but whoever causes one of these little ones who believe in me to sin, it would be better for him to have a great millstone fastened around his neck and to be drowned in the depth of the sea.</a:t>
            </a:r>
          </a:p>
          <a:p>
            <a:r>
              <a:rPr lang="en-US" dirty="0"/>
              <a:t> </a:t>
            </a:r>
          </a:p>
          <a:p>
            <a:r>
              <a:rPr lang="en-US" dirty="0"/>
              <a:t>1Cor. 5:6 (ESV)   Your boasting is not good. Do you not know that a little leaven leavens the whole lump? 7 Cleanse out the old leaven that you may be a new lump, as you really are unleavened. For Christ, our Passover lamb, has been sacrificed.</a:t>
            </a:r>
          </a:p>
          <a:p>
            <a:r>
              <a:rPr lang="en-US" dirty="0"/>
              <a:t> </a:t>
            </a:r>
          </a:p>
          <a:p>
            <a:r>
              <a:rPr lang="en-US" dirty="0"/>
              <a:t>1Cor. 12:26 (ESV) If one member suffers, all suffer together; if one member is honored, all rejoice together.</a:t>
            </a:r>
          </a:p>
        </p:txBody>
      </p:sp>
    </p:spTree>
    <p:extLst>
      <p:ext uri="{BB962C8B-B14F-4D97-AF65-F5344CB8AC3E}">
        <p14:creationId xmlns:p14="http://schemas.microsoft.com/office/powerpoint/2010/main" val="349965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56885A-52B0-FA47-9DA7-54B3250927D7}"/>
              </a:ext>
            </a:extLst>
          </p:cNvPr>
          <p:cNvPicPr>
            <a:picLocks noChangeAspect="1"/>
          </p:cNvPicPr>
          <p:nvPr/>
        </p:nvPicPr>
        <p:blipFill>
          <a:blip r:embed="rId3"/>
          <a:stretch>
            <a:fillRect/>
          </a:stretch>
        </p:blipFill>
        <p:spPr>
          <a:xfrm>
            <a:off x="1570556" y="0"/>
            <a:ext cx="6002888" cy="6858000"/>
          </a:xfrm>
          <a:prstGeom prst="rect">
            <a:avLst/>
          </a:prstGeom>
        </p:spPr>
      </p:pic>
    </p:spTree>
    <p:extLst>
      <p:ext uri="{BB962C8B-B14F-4D97-AF65-F5344CB8AC3E}">
        <p14:creationId xmlns:p14="http://schemas.microsoft.com/office/powerpoint/2010/main" val="3604886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2B4F15-6778-D443-A972-75EA32B2A900}"/>
              </a:ext>
            </a:extLst>
          </p:cNvPr>
          <p:cNvPicPr>
            <a:picLocks noGrp="1" noChangeAspect="1"/>
          </p:cNvPicPr>
          <p:nvPr>
            <p:ph idx="4294967295"/>
          </p:nvPr>
        </p:nvPicPr>
        <p:blipFill>
          <a:blip r:embed="rId3"/>
          <a:stretch>
            <a:fillRect/>
          </a:stretch>
        </p:blipFill>
        <p:spPr>
          <a:xfrm>
            <a:off x="2111071" y="174625"/>
            <a:ext cx="5851829" cy="6683375"/>
          </a:xfrm>
        </p:spPr>
      </p:pic>
    </p:spTree>
    <p:extLst>
      <p:ext uri="{BB962C8B-B14F-4D97-AF65-F5344CB8AC3E}">
        <p14:creationId xmlns:p14="http://schemas.microsoft.com/office/powerpoint/2010/main" val="2356479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Dealing with Anger in a God-honoring Way</a:t>
            </a:r>
          </a:p>
        </p:txBody>
      </p:sp>
      <p:sp>
        <p:nvSpPr>
          <p:cNvPr id="4" name="Subtitle 3">
            <a:extLst>
              <a:ext uri="{FF2B5EF4-FFF2-40B4-BE49-F238E27FC236}">
                <a16:creationId xmlns:a16="http://schemas.microsoft.com/office/drawing/2014/main" id="{41D90409-41C1-B44B-8E8F-2355B37CC99F}"/>
              </a:ext>
            </a:extLst>
          </p:cNvPr>
          <p:cNvSpPr>
            <a:spLocks noGrp="1"/>
          </p:cNvSpPr>
          <p:nvPr>
            <p:ph type="subTitle" idx="1"/>
          </p:nvPr>
        </p:nvSpPr>
        <p:spPr/>
        <p:txBody>
          <a:bodyPr/>
          <a:lstStyle/>
          <a:p>
            <a:pPr marL="457200"/>
            <a:endParaRPr lang="en-US" dirty="0"/>
          </a:p>
        </p:txBody>
      </p:sp>
    </p:spTree>
    <p:extLst>
      <p:ext uri="{BB962C8B-B14F-4D97-AF65-F5344CB8AC3E}">
        <p14:creationId xmlns:p14="http://schemas.microsoft.com/office/powerpoint/2010/main" val="435653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A5D6E-B4F6-5A45-B715-0C178D6807A6}"/>
              </a:ext>
            </a:extLst>
          </p:cNvPr>
          <p:cNvSpPr>
            <a:spLocks noGrp="1"/>
          </p:cNvSpPr>
          <p:nvPr>
            <p:ph type="title"/>
          </p:nvPr>
        </p:nvSpPr>
        <p:spPr/>
        <p:txBody>
          <a:bodyPr>
            <a:normAutofit fontScale="90000"/>
          </a:bodyPr>
          <a:lstStyle/>
          <a:p>
            <a:r>
              <a:rPr lang="en-US" dirty="0"/>
              <a:t>Aspect 2: Understand that you can control and restrain the expression of your anger.</a:t>
            </a:r>
          </a:p>
        </p:txBody>
      </p:sp>
      <p:sp>
        <p:nvSpPr>
          <p:cNvPr id="5" name="Text Placeholder 4">
            <a:extLst>
              <a:ext uri="{FF2B5EF4-FFF2-40B4-BE49-F238E27FC236}">
                <a16:creationId xmlns:a16="http://schemas.microsoft.com/office/drawing/2014/main" id="{FB64DEB4-6675-4B44-98A8-E844A95918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8624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EACA-4E50-E44D-8155-D51E7F5F8591}"/>
              </a:ext>
            </a:extLst>
          </p:cNvPr>
          <p:cNvSpPr>
            <a:spLocks noGrp="1"/>
          </p:cNvSpPr>
          <p:nvPr>
            <p:ph type="title"/>
          </p:nvPr>
        </p:nvSpPr>
        <p:spPr/>
        <p:txBody>
          <a:bodyPr/>
          <a:lstStyle/>
          <a:p>
            <a:r>
              <a:rPr lang="en-US" dirty="0"/>
              <a:t>Control</a:t>
            </a:r>
            <a:r>
              <a:rPr lang="en-US" baseline="0" dirty="0"/>
              <a:t> and restrain anger</a:t>
            </a:r>
            <a:endParaRPr lang="en-US" dirty="0"/>
          </a:p>
        </p:txBody>
      </p:sp>
      <p:sp>
        <p:nvSpPr>
          <p:cNvPr id="3" name="Text Placeholder 2">
            <a:extLst>
              <a:ext uri="{FF2B5EF4-FFF2-40B4-BE49-F238E27FC236}">
                <a16:creationId xmlns:a16="http://schemas.microsoft.com/office/drawing/2014/main" id="{714889CB-F811-D442-9884-C13A294F6425}"/>
              </a:ext>
            </a:extLst>
          </p:cNvPr>
          <p:cNvSpPr>
            <a:spLocks noGrp="1"/>
          </p:cNvSpPr>
          <p:nvPr>
            <p:ph idx="1"/>
          </p:nvPr>
        </p:nvSpPr>
        <p:spPr/>
        <p:txBody>
          <a:bodyPr>
            <a:normAutofit/>
          </a:bodyPr>
          <a:lstStyle/>
          <a:p>
            <a:r>
              <a:rPr lang="en-US" sz="2400" kern="1200" dirty="0">
                <a:solidFill>
                  <a:schemeClr val="tx1"/>
                </a:solidFill>
                <a:effectLst/>
                <a:latin typeface="Cambria" charset="0"/>
                <a:ea typeface="Cambria" charset="0"/>
                <a:cs typeface="Cambria" charset="0"/>
              </a:rPr>
              <a:t>“A fool gives full vent to his spirit,</a:t>
            </a:r>
          </a:p>
          <a:p>
            <a:r>
              <a:rPr lang="en-US" sz="2400" kern="1200" dirty="0">
                <a:solidFill>
                  <a:schemeClr val="tx1"/>
                </a:solidFill>
                <a:effectLst/>
                <a:latin typeface="Cambria" charset="0"/>
                <a:ea typeface="Cambria" charset="0"/>
                <a:cs typeface="Cambria" charset="0"/>
              </a:rPr>
              <a:t>	But a wise man quietly holds it back.”</a:t>
            </a:r>
          </a:p>
          <a:p>
            <a:r>
              <a:rPr lang="en-US" sz="2400" kern="1200" dirty="0">
                <a:solidFill>
                  <a:schemeClr val="tx1"/>
                </a:solidFill>
                <a:effectLst/>
                <a:latin typeface="Cambria" charset="0"/>
                <a:ea typeface="Cambria" charset="0"/>
                <a:cs typeface="Cambria" charset="0"/>
              </a:rPr>
              <a:t>(</a:t>
            </a:r>
            <a:r>
              <a:rPr lang="en-US" sz="2400" kern="1200" dirty="0" err="1">
                <a:solidFill>
                  <a:schemeClr val="tx1"/>
                </a:solidFill>
                <a:effectLst/>
                <a:latin typeface="Cambria" charset="0"/>
                <a:ea typeface="Cambria" charset="0"/>
                <a:cs typeface="Cambria" charset="0"/>
              </a:rPr>
              <a:t>Prov</a:t>
            </a:r>
            <a:r>
              <a:rPr lang="en-US" sz="2400" kern="1200" dirty="0">
                <a:solidFill>
                  <a:schemeClr val="tx1"/>
                </a:solidFill>
                <a:effectLst/>
                <a:latin typeface="Cambria" charset="0"/>
                <a:ea typeface="Cambria" charset="0"/>
                <a:cs typeface="Cambria" charset="0"/>
              </a:rPr>
              <a:t> 29:11 ESV)</a:t>
            </a:r>
          </a:p>
          <a:p>
            <a:r>
              <a:rPr lang="en-US" sz="2400" kern="1200" dirty="0">
                <a:solidFill>
                  <a:schemeClr val="tx1"/>
                </a:solidFill>
                <a:effectLst/>
                <a:latin typeface="Cambria" charset="0"/>
                <a:ea typeface="Cambria" charset="0"/>
                <a:cs typeface="Cambria" charset="0"/>
              </a:rPr>
              <a:t>“Whoever is slow to anger is better than the mighty,</a:t>
            </a:r>
          </a:p>
          <a:p>
            <a:r>
              <a:rPr lang="en-US" sz="2400" kern="1200" dirty="0">
                <a:solidFill>
                  <a:schemeClr val="tx1"/>
                </a:solidFill>
                <a:effectLst/>
                <a:latin typeface="Cambria" charset="0"/>
                <a:ea typeface="Cambria" charset="0"/>
                <a:cs typeface="Cambria" charset="0"/>
              </a:rPr>
              <a:t>	And he who rules his spirit than he who takes a city.”</a:t>
            </a:r>
          </a:p>
          <a:p>
            <a:r>
              <a:rPr lang="en-US" sz="2400" kern="1200" dirty="0">
                <a:solidFill>
                  <a:schemeClr val="tx1"/>
                </a:solidFill>
                <a:effectLst/>
                <a:latin typeface="Cambria" charset="0"/>
                <a:ea typeface="Cambria" charset="0"/>
                <a:cs typeface="Cambria" charset="0"/>
              </a:rPr>
              <a:t>(</a:t>
            </a:r>
            <a:r>
              <a:rPr lang="en-US" sz="2400" kern="1200" dirty="0" err="1">
                <a:solidFill>
                  <a:schemeClr val="tx1"/>
                </a:solidFill>
                <a:effectLst/>
                <a:latin typeface="Cambria" charset="0"/>
                <a:ea typeface="Cambria" charset="0"/>
                <a:cs typeface="Cambria" charset="0"/>
              </a:rPr>
              <a:t>Prov</a:t>
            </a:r>
            <a:r>
              <a:rPr lang="en-US" sz="2400" kern="1200" dirty="0">
                <a:solidFill>
                  <a:schemeClr val="tx1"/>
                </a:solidFill>
                <a:effectLst/>
                <a:latin typeface="Cambria" charset="0"/>
                <a:ea typeface="Cambria" charset="0"/>
                <a:cs typeface="Cambria" charset="0"/>
              </a:rPr>
              <a:t> 16:32 ESV)</a:t>
            </a:r>
          </a:p>
        </p:txBody>
      </p:sp>
    </p:spTree>
    <p:extLst>
      <p:ext uri="{BB962C8B-B14F-4D97-AF65-F5344CB8AC3E}">
        <p14:creationId xmlns:p14="http://schemas.microsoft.com/office/powerpoint/2010/main" val="3836263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BEB3F-6C88-5744-91A8-C998924534BD}"/>
              </a:ext>
            </a:extLst>
          </p:cNvPr>
          <p:cNvSpPr>
            <a:spLocks noGrp="1"/>
          </p:cNvSpPr>
          <p:nvPr>
            <p:ph type="title"/>
          </p:nvPr>
        </p:nvSpPr>
        <p:spPr/>
        <p:txBody>
          <a:bodyPr>
            <a:normAutofit fontScale="90000"/>
          </a:bodyPr>
          <a:lstStyle/>
          <a:p>
            <a:r>
              <a:rPr lang="en-US" dirty="0"/>
              <a:t>The fact is, we do this all the time. When we fail to control our anger, it’s because we don’t consider the stakes to be high enough.</a:t>
            </a:r>
          </a:p>
        </p:txBody>
      </p:sp>
    </p:spTree>
    <p:extLst>
      <p:ext uri="{BB962C8B-B14F-4D97-AF65-F5344CB8AC3E}">
        <p14:creationId xmlns:p14="http://schemas.microsoft.com/office/powerpoint/2010/main" val="665363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C45A-A563-E246-BCDD-82C2A816EBC3}"/>
              </a:ext>
            </a:extLst>
          </p:cNvPr>
          <p:cNvSpPr>
            <a:spLocks noGrp="1"/>
          </p:cNvSpPr>
          <p:nvPr>
            <p:ph type="title"/>
          </p:nvPr>
        </p:nvSpPr>
        <p:spPr/>
        <p:txBody>
          <a:bodyPr/>
          <a:lstStyle/>
          <a:p>
            <a:r>
              <a:rPr lang="en-US" dirty="0"/>
              <a:t>Control and restrain</a:t>
            </a:r>
            <a:r>
              <a:rPr lang="en-US" baseline="0" dirty="0"/>
              <a:t> anger</a:t>
            </a:r>
            <a:endParaRPr lang="en-US" dirty="0"/>
          </a:p>
        </p:txBody>
      </p:sp>
      <p:sp>
        <p:nvSpPr>
          <p:cNvPr id="3" name="Content Placeholder 2">
            <a:extLst>
              <a:ext uri="{FF2B5EF4-FFF2-40B4-BE49-F238E27FC236}">
                <a16:creationId xmlns:a16="http://schemas.microsoft.com/office/drawing/2014/main" id="{8C39D1C2-F62E-DF40-BB3F-A48ECB1E1DEB}"/>
              </a:ext>
            </a:extLst>
          </p:cNvPr>
          <p:cNvSpPr>
            <a:spLocks noGrp="1"/>
          </p:cNvSpPr>
          <p:nvPr>
            <p:ph idx="1"/>
          </p:nvPr>
        </p:nvSpPr>
        <p:spPr/>
        <p:txBody>
          <a:bodyPr/>
          <a:lstStyle/>
          <a:p>
            <a:r>
              <a:rPr lang="en-US" sz="2400" kern="1200" dirty="0">
                <a:solidFill>
                  <a:schemeClr val="tx1"/>
                </a:solidFill>
                <a:effectLst/>
                <a:latin typeface="Cambria" charset="0"/>
                <a:ea typeface="Cambria" charset="0"/>
                <a:cs typeface="Cambria" charset="0"/>
              </a:rPr>
              <a:t>“for the anger of man does not produce the righteousness of God.”</a:t>
            </a:r>
          </a:p>
          <a:p>
            <a:r>
              <a:rPr lang="en-US" sz="2400" kern="1200" dirty="0">
                <a:solidFill>
                  <a:schemeClr val="tx1"/>
                </a:solidFill>
                <a:effectLst/>
                <a:latin typeface="Cambria" charset="0"/>
                <a:ea typeface="Cambria" charset="0"/>
                <a:cs typeface="Cambria" charset="0"/>
              </a:rPr>
              <a:t>(James 1:20 ESV)</a:t>
            </a:r>
          </a:p>
          <a:p>
            <a:r>
              <a:rPr lang="en-US" sz="2400" kern="1200" dirty="0">
                <a:solidFill>
                  <a:schemeClr val="tx1"/>
                </a:solidFill>
                <a:effectLst/>
                <a:latin typeface="Cambria" charset="0"/>
                <a:ea typeface="Cambria" charset="0"/>
                <a:cs typeface="Cambria" charset="0"/>
              </a:rPr>
              <a:t>“Be not quick in your spirit to become angry,</a:t>
            </a:r>
          </a:p>
          <a:p>
            <a:r>
              <a:rPr lang="en-US" sz="2400" kern="1200" dirty="0">
                <a:solidFill>
                  <a:schemeClr val="tx1"/>
                </a:solidFill>
                <a:effectLst/>
                <a:latin typeface="Cambria" charset="0"/>
                <a:ea typeface="Cambria" charset="0"/>
                <a:cs typeface="Cambria" charset="0"/>
              </a:rPr>
              <a:t>For anger lodges in the heart of fools.”</a:t>
            </a:r>
          </a:p>
          <a:p>
            <a:r>
              <a:rPr lang="en-US" sz="2400" kern="1200" dirty="0">
                <a:solidFill>
                  <a:schemeClr val="tx1"/>
                </a:solidFill>
                <a:effectLst/>
                <a:latin typeface="Cambria" charset="0"/>
                <a:ea typeface="Cambria" charset="0"/>
                <a:cs typeface="Cambria" charset="0"/>
              </a:rPr>
              <a:t>(Eccl 7:9 ESV)</a:t>
            </a:r>
          </a:p>
        </p:txBody>
      </p:sp>
    </p:spTree>
    <p:extLst>
      <p:ext uri="{BB962C8B-B14F-4D97-AF65-F5344CB8AC3E}">
        <p14:creationId xmlns:p14="http://schemas.microsoft.com/office/powerpoint/2010/main" val="1205774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46AC7-E400-F64B-8D39-76CB0F71654A}"/>
              </a:ext>
            </a:extLst>
          </p:cNvPr>
          <p:cNvSpPr>
            <a:spLocks noGrp="1"/>
          </p:cNvSpPr>
          <p:nvPr>
            <p:ph type="title"/>
          </p:nvPr>
        </p:nvSpPr>
        <p:spPr/>
        <p:txBody>
          <a:bodyPr>
            <a:normAutofit fontScale="90000"/>
          </a:bodyPr>
          <a:lstStyle/>
          <a:p>
            <a:r>
              <a:rPr lang="en-US"/>
              <a:t>Restrain and Control</a:t>
            </a:r>
            <a:endParaRPr lang="en-US" dirty="0"/>
          </a:p>
        </p:txBody>
      </p:sp>
      <p:sp>
        <p:nvSpPr>
          <p:cNvPr id="4" name="Content Placeholder 3">
            <a:extLst>
              <a:ext uri="{FF2B5EF4-FFF2-40B4-BE49-F238E27FC236}">
                <a16:creationId xmlns:a16="http://schemas.microsoft.com/office/drawing/2014/main" id="{625D43A6-97DF-C248-A81F-92CE6B566139}"/>
              </a:ext>
            </a:extLst>
          </p:cNvPr>
          <p:cNvSpPr>
            <a:spLocks noGrp="1"/>
          </p:cNvSpPr>
          <p:nvPr>
            <p:ph idx="1"/>
          </p:nvPr>
        </p:nvSpPr>
        <p:spPr/>
        <p:txBody>
          <a:bodyPr/>
          <a:lstStyle/>
          <a:p>
            <a:pPr lvl="0"/>
            <a:r>
              <a:rPr lang="en-US" dirty="0"/>
              <a:t>Recognize the fact that as Christians indwelt by the Holy Spirit we do have the power to control our anger. </a:t>
            </a:r>
          </a:p>
          <a:p>
            <a:pPr lvl="1"/>
            <a:r>
              <a:rPr lang="en-US" b="1" dirty="0"/>
              <a:t>Desire</a:t>
            </a:r>
            <a:r>
              <a:rPr lang="en-US" dirty="0"/>
              <a:t> to obey God by controlling your anger (never excuse, justify, or rationalize anger). </a:t>
            </a:r>
          </a:p>
          <a:p>
            <a:pPr lvl="1"/>
            <a:r>
              <a:rPr lang="en-US" b="1" dirty="0"/>
              <a:t>Prepare</a:t>
            </a:r>
            <a:r>
              <a:rPr lang="en-US" dirty="0"/>
              <a:t> yourself to acknowledge and deal with it honestly. </a:t>
            </a:r>
          </a:p>
        </p:txBody>
      </p:sp>
    </p:spTree>
    <p:extLst>
      <p:ext uri="{BB962C8B-B14F-4D97-AF65-F5344CB8AC3E}">
        <p14:creationId xmlns:p14="http://schemas.microsoft.com/office/powerpoint/2010/main" val="2522056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9FD4-FC8A-BB42-924E-40FA3CA0149E}"/>
              </a:ext>
            </a:extLst>
          </p:cNvPr>
          <p:cNvSpPr>
            <a:spLocks noGrp="1"/>
          </p:cNvSpPr>
          <p:nvPr>
            <p:ph type="title"/>
          </p:nvPr>
        </p:nvSpPr>
        <p:spPr/>
        <p:txBody>
          <a:bodyPr/>
          <a:lstStyle/>
          <a:p>
            <a:pPr lvl="0"/>
            <a:r>
              <a:rPr lang="en-US" dirty="0"/>
              <a:t>Aspect 3: Take time to examine the reasons for your anger. </a:t>
            </a:r>
          </a:p>
        </p:txBody>
      </p:sp>
      <p:sp>
        <p:nvSpPr>
          <p:cNvPr id="6" name="Text Placeholder 5">
            <a:extLst>
              <a:ext uri="{FF2B5EF4-FFF2-40B4-BE49-F238E27FC236}">
                <a16:creationId xmlns:a16="http://schemas.microsoft.com/office/drawing/2014/main" id="{7B8F55CC-8BDF-5A48-A143-AF2B14C3E0C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81299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F6FB5-46B3-A74E-B29E-2B39421D345F}"/>
              </a:ext>
            </a:extLst>
          </p:cNvPr>
          <p:cNvSpPr>
            <a:spLocks noGrp="1"/>
          </p:cNvSpPr>
          <p:nvPr>
            <p:ph type="title"/>
          </p:nvPr>
        </p:nvSpPr>
        <p:spPr/>
        <p:txBody>
          <a:bodyPr>
            <a:normAutofit fontScale="90000"/>
          </a:bodyPr>
          <a:lstStyle/>
          <a:p>
            <a:r>
              <a:rPr lang="en-US" dirty="0"/>
              <a:t>Examine Your Anger</a:t>
            </a:r>
          </a:p>
        </p:txBody>
      </p:sp>
      <p:sp>
        <p:nvSpPr>
          <p:cNvPr id="4" name="Content Placeholder 3">
            <a:extLst>
              <a:ext uri="{FF2B5EF4-FFF2-40B4-BE49-F238E27FC236}">
                <a16:creationId xmlns:a16="http://schemas.microsoft.com/office/drawing/2014/main" id="{02AF3CA2-7250-2B4D-97E0-4DD5DD8C601C}"/>
              </a:ext>
            </a:extLst>
          </p:cNvPr>
          <p:cNvSpPr>
            <a:spLocks noGrp="1"/>
          </p:cNvSpPr>
          <p:nvPr>
            <p:ph idx="1"/>
          </p:nvPr>
        </p:nvSpPr>
        <p:spPr/>
        <p:txBody>
          <a:bodyPr/>
          <a:lstStyle/>
          <a:p>
            <a:r>
              <a:rPr lang="en-US" sz="2800" kern="1200" dirty="0">
                <a:solidFill>
                  <a:schemeClr val="tx1"/>
                </a:solidFill>
                <a:effectLst/>
                <a:latin typeface="Cambria" charset="0"/>
                <a:ea typeface="Cambria" charset="0"/>
                <a:cs typeface="Cambria" charset="0"/>
              </a:rPr>
              <a:t>Do you get angry because some of your “rights” are being denied? </a:t>
            </a:r>
          </a:p>
          <a:p>
            <a:r>
              <a:rPr lang="en-US" sz="2800" kern="1200" dirty="0">
                <a:solidFill>
                  <a:schemeClr val="tx1"/>
                </a:solidFill>
                <a:effectLst/>
                <a:latin typeface="Cambria" charset="0"/>
                <a:ea typeface="Cambria" charset="0"/>
                <a:cs typeface="Cambria" charset="0"/>
              </a:rPr>
              <a:t>Are you angry because you love God, His truth, and His righteousness?</a:t>
            </a:r>
          </a:p>
          <a:p>
            <a:r>
              <a:rPr lang="en-US" sz="2800" kern="1200" dirty="0">
                <a:solidFill>
                  <a:schemeClr val="tx1"/>
                </a:solidFill>
                <a:effectLst/>
                <a:latin typeface="Cambria" charset="0"/>
                <a:ea typeface="Cambria" charset="0"/>
                <a:cs typeface="Cambria" charset="0"/>
              </a:rPr>
              <a:t>Many times, our anger comes because we want our own way (to control people or the situation and we are unable to do this). </a:t>
            </a:r>
          </a:p>
        </p:txBody>
      </p:sp>
    </p:spTree>
    <p:extLst>
      <p:ext uri="{BB962C8B-B14F-4D97-AF65-F5344CB8AC3E}">
        <p14:creationId xmlns:p14="http://schemas.microsoft.com/office/powerpoint/2010/main" val="3031468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4F00-36AA-0E4C-AC36-E8FA959DC16D}"/>
              </a:ext>
            </a:extLst>
          </p:cNvPr>
          <p:cNvSpPr>
            <a:spLocks noGrp="1"/>
          </p:cNvSpPr>
          <p:nvPr>
            <p:ph type="title"/>
          </p:nvPr>
        </p:nvSpPr>
        <p:spPr/>
        <p:txBody>
          <a:bodyPr>
            <a:normAutofit/>
          </a:bodyPr>
          <a:lstStyle/>
          <a:p>
            <a:r>
              <a:rPr lang="en-US" dirty="0"/>
              <a:t>What Causes Strife?</a:t>
            </a:r>
          </a:p>
        </p:txBody>
      </p:sp>
      <p:sp>
        <p:nvSpPr>
          <p:cNvPr id="3" name="Content Placeholder 2">
            <a:extLst>
              <a:ext uri="{FF2B5EF4-FFF2-40B4-BE49-F238E27FC236}">
                <a16:creationId xmlns:a16="http://schemas.microsoft.com/office/drawing/2014/main" id="{573C0195-74A4-7D42-8BB8-603BE6601036}"/>
              </a:ext>
            </a:extLst>
          </p:cNvPr>
          <p:cNvSpPr>
            <a:spLocks noGrp="1"/>
          </p:cNvSpPr>
          <p:nvPr>
            <p:ph idx="1"/>
          </p:nvPr>
        </p:nvSpPr>
        <p:spPr/>
        <p:txBody>
          <a:bodyPr>
            <a:normAutofit/>
          </a:bodyPr>
          <a:lstStyle/>
          <a:p>
            <a:r>
              <a:rPr lang="en-US" sz="2800" kern="1200" dirty="0">
                <a:solidFill>
                  <a:schemeClr val="tx1"/>
                </a:solidFill>
                <a:effectLst/>
                <a:latin typeface="Cambria" charset="0"/>
                <a:ea typeface="Cambria" charset="0"/>
                <a:cs typeface="Cambria" charset="0"/>
              </a:rPr>
              <a:t>“What causes quarrels and what causes fights among you? Is it not this, that your passions are at war within you? You desire and do not have, so you murder. You covet and cannot obtain, so you fight and quarrel. You do not have, because you do not ask. You ask and do not receive, because you ask wrongly, to spend it on your passions.”</a:t>
            </a:r>
          </a:p>
          <a:p>
            <a:r>
              <a:rPr lang="en-US" sz="2800" kern="1200" dirty="0">
                <a:solidFill>
                  <a:schemeClr val="tx1"/>
                </a:solidFill>
                <a:effectLst/>
                <a:latin typeface="Cambria" charset="0"/>
                <a:ea typeface="Cambria" charset="0"/>
                <a:cs typeface="Cambria" charset="0"/>
              </a:rPr>
              <a:t>(James 4:1–3 ESV)</a:t>
            </a:r>
          </a:p>
        </p:txBody>
      </p:sp>
    </p:spTree>
    <p:extLst>
      <p:ext uri="{BB962C8B-B14F-4D97-AF65-F5344CB8AC3E}">
        <p14:creationId xmlns:p14="http://schemas.microsoft.com/office/powerpoint/2010/main" val="361785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5843-306E-7842-92C5-549907F198DB}"/>
              </a:ext>
            </a:extLst>
          </p:cNvPr>
          <p:cNvSpPr>
            <a:spLocks noGrp="1"/>
          </p:cNvSpPr>
          <p:nvPr>
            <p:ph type="title"/>
          </p:nvPr>
        </p:nvSpPr>
        <p:spPr/>
        <p:txBody>
          <a:bodyPr/>
          <a:lstStyle/>
          <a:p>
            <a:r>
              <a:rPr lang="en-US" dirty="0"/>
              <a:t>What Causes Strife?</a:t>
            </a:r>
          </a:p>
        </p:txBody>
      </p:sp>
      <p:sp>
        <p:nvSpPr>
          <p:cNvPr id="3" name="Content Placeholder 2">
            <a:extLst>
              <a:ext uri="{FF2B5EF4-FFF2-40B4-BE49-F238E27FC236}">
                <a16:creationId xmlns:a16="http://schemas.microsoft.com/office/drawing/2014/main" id="{36944C8A-571F-E644-AF6C-7D4A6014A0E5}"/>
              </a:ext>
            </a:extLst>
          </p:cNvPr>
          <p:cNvSpPr>
            <a:spLocks noGrp="1"/>
          </p:cNvSpPr>
          <p:nvPr>
            <p:ph idx="1"/>
          </p:nvPr>
        </p:nvSpPr>
        <p:spPr/>
        <p:txBody>
          <a:bodyPr/>
          <a:lstStyle/>
          <a:p>
            <a:r>
              <a:rPr lang="en-US" dirty="0"/>
              <a:t>“By insolence comes nothing but strife,</a:t>
            </a:r>
          </a:p>
          <a:p>
            <a:r>
              <a:rPr lang="en-US" dirty="0"/>
              <a:t>But with those who take advice is wisdom.”</a:t>
            </a:r>
          </a:p>
          <a:p>
            <a:r>
              <a:rPr lang="en-US" dirty="0"/>
              <a:t>(</a:t>
            </a:r>
            <a:r>
              <a:rPr lang="en-US" dirty="0" err="1"/>
              <a:t>Prov</a:t>
            </a:r>
            <a:r>
              <a:rPr lang="en-US" dirty="0"/>
              <a:t> 13:10 ESV)</a:t>
            </a:r>
          </a:p>
          <a:p>
            <a:endParaRPr lang="en-US" dirty="0"/>
          </a:p>
        </p:txBody>
      </p:sp>
    </p:spTree>
    <p:extLst>
      <p:ext uri="{BB962C8B-B14F-4D97-AF65-F5344CB8AC3E}">
        <p14:creationId xmlns:p14="http://schemas.microsoft.com/office/powerpoint/2010/main" val="259782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D3E2-C4E1-FE40-AC3A-5453387D82BA}"/>
              </a:ext>
            </a:extLst>
          </p:cNvPr>
          <p:cNvSpPr>
            <a:spLocks noGrp="1"/>
          </p:cNvSpPr>
          <p:nvPr>
            <p:ph type="title"/>
          </p:nvPr>
        </p:nvSpPr>
        <p:spPr/>
        <p:txBody>
          <a:bodyPr/>
          <a:lstStyle/>
          <a:p>
            <a:r>
              <a:rPr lang="en-US" dirty="0"/>
              <a:t>Aspect 1: Deal with problems on a regular, daily basis</a:t>
            </a:r>
          </a:p>
        </p:txBody>
      </p:sp>
      <p:sp>
        <p:nvSpPr>
          <p:cNvPr id="12" name="Text Placeholder 11">
            <a:extLst>
              <a:ext uri="{FF2B5EF4-FFF2-40B4-BE49-F238E27FC236}">
                <a16:creationId xmlns:a16="http://schemas.microsoft.com/office/drawing/2014/main" id="{459468CC-C48A-B44A-9672-94480464927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40200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1131B7-FC2B-AC41-9657-A6D4CB3C800B}"/>
              </a:ext>
            </a:extLst>
          </p:cNvPr>
          <p:cNvSpPr>
            <a:spLocks noGrp="1"/>
          </p:cNvSpPr>
          <p:nvPr>
            <p:ph type="title"/>
          </p:nvPr>
        </p:nvSpPr>
        <p:spPr/>
        <p:txBody>
          <a:bodyPr/>
          <a:lstStyle/>
          <a:p>
            <a:r>
              <a:rPr lang="en-US"/>
              <a:t>Eph 4:26</a:t>
            </a:r>
            <a:endParaRPr lang="en-US" dirty="0"/>
          </a:p>
        </p:txBody>
      </p:sp>
      <p:sp>
        <p:nvSpPr>
          <p:cNvPr id="5" name="Text Placeholder 4">
            <a:extLst>
              <a:ext uri="{FF2B5EF4-FFF2-40B4-BE49-F238E27FC236}">
                <a16:creationId xmlns:a16="http://schemas.microsoft.com/office/drawing/2014/main" id="{FD8E4179-5ADB-A04E-8331-9EA798082862}"/>
              </a:ext>
            </a:extLst>
          </p:cNvPr>
          <p:cNvSpPr>
            <a:spLocks noGrp="1"/>
          </p:cNvSpPr>
          <p:nvPr>
            <p:ph idx="1"/>
          </p:nvPr>
        </p:nvSpPr>
        <p:spPr/>
        <p:txBody>
          <a:bodyPr/>
          <a:lstStyle/>
          <a:p>
            <a:r>
              <a:rPr lang="en-US" dirty="0"/>
              <a:t>“Be angry and do not sin; do not let the sun go down on your anger,”</a:t>
            </a:r>
          </a:p>
          <a:p>
            <a:r>
              <a:rPr lang="en-US" dirty="0"/>
              <a:t>(</a:t>
            </a:r>
            <a:r>
              <a:rPr lang="en-US" dirty="0" err="1"/>
              <a:t>Eph</a:t>
            </a:r>
            <a:r>
              <a:rPr lang="en-US" dirty="0"/>
              <a:t> 4:26 ESV)</a:t>
            </a:r>
          </a:p>
        </p:txBody>
      </p:sp>
    </p:spTree>
    <p:extLst>
      <p:ext uri="{BB962C8B-B14F-4D97-AF65-F5344CB8AC3E}">
        <p14:creationId xmlns:p14="http://schemas.microsoft.com/office/powerpoint/2010/main" val="262402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61E2-D85A-744A-A383-670779FAD6EE}"/>
              </a:ext>
            </a:extLst>
          </p:cNvPr>
          <p:cNvSpPr>
            <a:spLocks noGrp="1"/>
          </p:cNvSpPr>
          <p:nvPr>
            <p:ph type="title"/>
          </p:nvPr>
        </p:nvSpPr>
        <p:spPr/>
        <p:txBody>
          <a:bodyPr>
            <a:normAutofit fontScale="90000"/>
          </a:bodyPr>
          <a:lstStyle/>
          <a:p>
            <a:r>
              <a:rPr lang="en-US" dirty="0"/>
              <a:t>Deal with problems regularly</a:t>
            </a:r>
          </a:p>
        </p:txBody>
      </p:sp>
      <p:sp>
        <p:nvSpPr>
          <p:cNvPr id="4" name="Content Placeholder 3">
            <a:extLst>
              <a:ext uri="{FF2B5EF4-FFF2-40B4-BE49-F238E27FC236}">
                <a16:creationId xmlns:a16="http://schemas.microsoft.com/office/drawing/2014/main" id="{ABB250C2-7573-B544-A7FA-AC2D579BFDC7}"/>
              </a:ext>
            </a:extLst>
          </p:cNvPr>
          <p:cNvSpPr>
            <a:spLocks noGrp="1"/>
          </p:cNvSpPr>
          <p:nvPr>
            <p:ph idx="1"/>
          </p:nvPr>
        </p:nvSpPr>
        <p:spPr/>
        <p:txBody>
          <a:bodyPr/>
          <a:lstStyle/>
          <a:p>
            <a:pPr lvl="0"/>
            <a:r>
              <a:rPr lang="en-US" dirty="0"/>
              <a:t>Option 1: Overlook the conflict in love.</a:t>
            </a:r>
          </a:p>
        </p:txBody>
      </p:sp>
    </p:spTree>
    <p:extLst>
      <p:ext uri="{BB962C8B-B14F-4D97-AF65-F5344CB8AC3E}">
        <p14:creationId xmlns:p14="http://schemas.microsoft.com/office/powerpoint/2010/main" val="185418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01594-E316-6846-8456-BE75A2C639C4}"/>
              </a:ext>
            </a:extLst>
          </p:cNvPr>
          <p:cNvSpPr>
            <a:spLocks noGrp="1"/>
          </p:cNvSpPr>
          <p:nvPr>
            <p:ph type="title"/>
          </p:nvPr>
        </p:nvSpPr>
        <p:spPr/>
        <p:txBody>
          <a:bodyPr/>
          <a:lstStyle/>
          <a:p>
            <a:r>
              <a:rPr lang="en-US" dirty="0"/>
              <a:t>Overlook the conflict</a:t>
            </a:r>
          </a:p>
        </p:txBody>
      </p:sp>
      <p:sp>
        <p:nvSpPr>
          <p:cNvPr id="3" name="Content Placeholder 2">
            <a:extLst>
              <a:ext uri="{FF2B5EF4-FFF2-40B4-BE49-F238E27FC236}">
                <a16:creationId xmlns:a16="http://schemas.microsoft.com/office/drawing/2014/main" id="{9EA92B15-5362-E44E-8EA6-8B05FE15798E}"/>
              </a:ext>
            </a:extLst>
          </p:cNvPr>
          <p:cNvSpPr>
            <a:spLocks noGrp="1"/>
          </p:cNvSpPr>
          <p:nvPr>
            <p:ph idx="1"/>
          </p:nvPr>
        </p:nvSpPr>
        <p:spPr/>
        <p:txBody>
          <a:bodyPr/>
          <a:lstStyle/>
          <a:p>
            <a:pPr lvl="0"/>
            <a:r>
              <a:rPr lang="en-US" dirty="0"/>
              <a:t>“Above all, keep loving one another earnestly, since love covers a multitude of sins.”</a:t>
            </a:r>
          </a:p>
          <a:p>
            <a:pPr lvl="0"/>
            <a:r>
              <a:rPr lang="en-US" dirty="0"/>
              <a:t>(1 Pet 4:8 ESV)</a:t>
            </a:r>
          </a:p>
        </p:txBody>
      </p:sp>
    </p:spTree>
    <p:extLst>
      <p:ext uri="{BB962C8B-B14F-4D97-AF65-F5344CB8AC3E}">
        <p14:creationId xmlns:p14="http://schemas.microsoft.com/office/powerpoint/2010/main" val="387516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6164-9AC5-3742-90CF-753D2B52A6C0}"/>
              </a:ext>
            </a:extLst>
          </p:cNvPr>
          <p:cNvSpPr>
            <a:spLocks noGrp="1"/>
          </p:cNvSpPr>
          <p:nvPr>
            <p:ph type="title"/>
          </p:nvPr>
        </p:nvSpPr>
        <p:spPr/>
        <p:txBody>
          <a:bodyPr/>
          <a:lstStyle/>
          <a:p>
            <a:r>
              <a:rPr lang="en-US" dirty="0"/>
              <a:t>Overlook the sin</a:t>
            </a:r>
          </a:p>
        </p:txBody>
      </p:sp>
      <p:sp>
        <p:nvSpPr>
          <p:cNvPr id="3" name="Content Placeholder 2">
            <a:extLst>
              <a:ext uri="{FF2B5EF4-FFF2-40B4-BE49-F238E27FC236}">
                <a16:creationId xmlns:a16="http://schemas.microsoft.com/office/drawing/2014/main" id="{D84510B6-2E89-6044-A58F-981419657069}"/>
              </a:ext>
            </a:extLst>
          </p:cNvPr>
          <p:cNvSpPr>
            <a:spLocks noGrp="1"/>
          </p:cNvSpPr>
          <p:nvPr>
            <p:ph idx="1"/>
          </p:nvPr>
        </p:nvSpPr>
        <p:spPr/>
        <p:txBody>
          <a:bodyPr/>
          <a:lstStyle/>
          <a:p>
            <a:r>
              <a:rPr lang="en-US" sz="3200" kern="1200" dirty="0">
                <a:solidFill>
                  <a:schemeClr val="tx1"/>
                </a:solidFill>
                <a:effectLst/>
                <a:latin typeface="Cambria" charset="0"/>
                <a:ea typeface="Cambria" charset="0"/>
                <a:cs typeface="Cambria" charset="0"/>
              </a:rPr>
              <a:t>“Hatred stirs up strife,</a:t>
            </a:r>
          </a:p>
          <a:p>
            <a:r>
              <a:rPr lang="en-US" sz="3200" kern="1200" dirty="0">
                <a:solidFill>
                  <a:schemeClr val="tx1"/>
                </a:solidFill>
                <a:effectLst/>
                <a:latin typeface="Cambria" charset="0"/>
                <a:ea typeface="Cambria" charset="0"/>
                <a:cs typeface="Cambria" charset="0"/>
              </a:rPr>
              <a:t>		But love covers all offenses.”</a:t>
            </a:r>
          </a:p>
          <a:p>
            <a:r>
              <a:rPr lang="en-US" sz="3200" kern="1200" dirty="0">
                <a:solidFill>
                  <a:schemeClr val="tx1"/>
                </a:solidFill>
                <a:effectLst/>
                <a:latin typeface="Cambria" charset="0"/>
                <a:ea typeface="Cambria" charset="0"/>
                <a:cs typeface="Cambria" charset="0"/>
              </a:rPr>
              <a:t>(</a:t>
            </a:r>
            <a:r>
              <a:rPr lang="en-US" sz="3200" kern="1200" dirty="0" err="1">
                <a:solidFill>
                  <a:schemeClr val="tx1"/>
                </a:solidFill>
                <a:effectLst/>
                <a:latin typeface="Cambria" charset="0"/>
                <a:ea typeface="Cambria" charset="0"/>
                <a:cs typeface="Cambria" charset="0"/>
              </a:rPr>
              <a:t>Prov</a:t>
            </a:r>
            <a:r>
              <a:rPr lang="en-US" sz="3200" kern="1200" dirty="0">
                <a:solidFill>
                  <a:schemeClr val="tx1"/>
                </a:solidFill>
                <a:effectLst/>
                <a:latin typeface="Cambria" charset="0"/>
                <a:ea typeface="Cambria" charset="0"/>
                <a:cs typeface="Cambria" charset="0"/>
              </a:rPr>
              <a:t> 10:12 ESV)</a:t>
            </a:r>
          </a:p>
        </p:txBody>
      </p:sp>
    </p:spTree>
    <p:extLst>
      <p:ext uri="{BB962C8B-B14F-4D97-AF65-F5344CB8AC3E}">
        <p14:creationId xmlns:p14="http://schemas.microsoft.com/office/powerpoint/2010/main" val="1439185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58F3-C304-6644-89B7-B86048105A3E}"/>
              </a:ext>
            </a:extLst>
          </p:cNvPr>
          <p:cNvSpPr>
            <a:spLocks noGrp="1"/>
          </p:cNvSpPr>
          <p:nvPr>
            <p:ph type="title"/>
          </p:nvPr>
        </p:nvSpPr>
        <p:spPr/>
        <p:txBody>
          <a:bodyPr/>
          <a:lstStyle/>
          <a:p>
            <a:r>
              <a:rPr lang="en-US" dirty="0"/>
              <a:t>Overlook the sin</a:t>
            </a:r>
          </a:p>
        </p:txBody>
      </p:sp>
      <p:sp>
        <p:nvSpPr>
          <p:cNvPr id="3" name="Content Placeholder 2">
            <a:extLst>
              <a:ext uri="{FF2B5EF4-FFF2-40B4-BE49-F238E27FC236}">
                <a16:creationId xmlns:a16="http://schemas.microsoft.com/office/drawing/2014/main" id="{14C42E33-4009-2E42-A4F1-7A6A3685D137}"/>
              </a:ext>
            </a:extLst>
          </p:cNvPr>
          <p:cNvSpPr>
            <a:spLocks noGrp="1"/>
          </p:cNvSpPr>
          <p:nvPr>
            <p:ph idx="1"/>
          </p:nvPr>
        </p:nvSpPr>
        <p:spPr/>
        <p:txBody>
          <a:bodyPr/>
          <a:lstStyle/>
          <a:p>
            <a:r>
              <a:rPr lang="en-US" sz="3200" kern="1200" dirty="0">
                <a:solidFill>
                  <a:schemeClr val="tx1"/>
                </a:solidFill>
                <a:effectLst/>
                <a:latin typeface="Cambria" charset="0"/>
                <a:ea typeface="Cambria" charset="0"/>
                <a:cs typeface="Cambria" charset="0"/>
              </a:rPr>
              <a:t>	“Good sense makes one slow to anger,</a:t>
            </a:r>
          </a:p>
          <a:p>
            <a:r>
              <a:rPr lang="en-US" sz="3200" kern="1200" dirty="0">
                <a:solidFill>
                  <a:schemeClr val="tx1"/>
                </a:solidFill>
                <a:effectLst/>
                <a:latin typeface="Cambria" charset="0"/>
                <a:ea typeface="Cambria" charset="0"/>
                <a:cs typeface="Cambria" charset="0"/>
              </a:rPr>
              <a:t>		And it is his glory to overlook an offense.”</a:t>
            </a:r>
          </a:p>
          <a:p>
            <a:r>
              <a:rPr lang="en-US" sz="3200" kern="1200" dirty="0">
                <a:solidFill>
                  <a:schemeClr val="tx1"/>
                </a:solidFill>
                <a:effectLst/>
                <a:latin typeface="Cambria" charset="0"/>
                <a:ea typeface="Cambria" charset="0"/>
                <a:cs typeface="Cambria" charset="0"/>
              </a:rPr>
              <a:t>(</a:t>
            </a:r>
            <a:r>
              <a:rPr lang="en-US" sz="3200" kern="1200" dirty="0" err="1">
                <a:solidFill>
                  <a:schemeClr val="tx1"/>
                </a:solidFill>
                <a:effectLst/>
                <a:latin typeface="Cambria" charset="0"/>
                <a:ea typeface="Cambria" charset="0"/>
                <a:cs typeface="Cambria" charset="0"/>
              </a:rPr>
              <a:t>Prov</a:t>
            </a:r>
            <a:r>
              <a:rPr lang="en-US" sz="3200" kern="1200" dirty="0">
                <a:solidFill>
                  <a:schemeClr val="tx1"/>
                </a:solidFill>
                <a:effectLst/>
                <a:latin typeface="Cambria" charset="0"/>
                <a:ea typeface="Cambria" charset="0"/>
                <a:cs typeface="Cambria" charset="0"/>
              </a:rPr>
              <a:t> 19:11 ESV)</a:t>
            </a:r>
          </a:p>
        </p:txBody>
      </p:sp>
    </p:spTree>
    <p:extLst>
      <p:ext uri="{BB962C8B-B14F-4D97-AF65-F5344CB8AC3E}">
        <p14:creationId xmlns:p14="http://schemas.microsoft.com/office/powerpoint/2010/main" val="1003547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23F2-CADF-534B-802A-497B9D064184}"/>
              </a:ext>
            </a:extLst>
          </p:cNvPr>
          <p:cNvSpPr>
            <a:spLocks noGrp="1"/>
          </p:cNvSpPr>
          <p:nvPr>
            <p:ph type="title"/>
          </p:nvPr>
        </p:nvSpPr>
        <p:spPr/>
        <p:txBody>
          <a:bodyPr>
            <a:normAutofit fontScale="90000"/>
          </a:bodyPr>
          <a:lstStyle/>
          <a:p>
            <a:r>
              <a:rPr lang="en-US" dirty="0"/>
              <a:t>Practical Considerations</a:t>
            </a:r>
          </a:p>
        </p:txBody>
      </p:sp>
      <p:sp>
        <p:nvSpPr>
          <p:cNvPr id="4" name="Content Placeholder 3">
            <a:extLst>
              <a:ext uri="{FF2B5EF4-FFF2-40B4-BE49-F238E27FC236}">
                <a16:creationId xmlns:a16="http://schemas.microsoft.com/office/drawing/2014/main" id="{780E19A0-32C8-0C4D-A9FF-158764623D57}"/>
              </a:ext>
            </a:extLst>
          </p:cNvPr>
          <p:cNvSpPr>
            <a:spLocks noGrp="1"/>
          </p:cNvSpPr>
          <p:nvPr>
            <p:ph idx="1"/>
          </p:nvPr>
        </p:nvSpPr>
        <p:spPr/>
        <p:txBody>
          <a:bodyPr/>
          <a:lstStyle/>
          <a:p>
            <a:r>
              <a:rPr lang="en-US" sz="2800" kern="1200" dirty="0">
                <a:solidFill>
                  <a:schemeClr val="tx1"/>
                </a:solidFill>
                <a:effectLst/>
                <a:latin typeface="Cambria" charset="0"/>
                <a:ea typeface="Cambria" charset="0"/>
                <a:cs typeface="Cambria" charset="0"/>
              </a:rPr>
              <a:t>Ask yourself—is this sin?</a:t>
            </a:r>
          </a:p>
          <a:p>
            <a:r>
              <a:rPr lang="en-US" sz="2800" kern="1200" dirty="0">
                <a:solidFill>
                  <a:schemeClr val="tx1"/>
                </a:solidFill>
                <a:effectLst/>
                <a:latin typeface="Cambria" charset="0"/>
                <a:ea typeface="Cambria" charset="0"/>
                <a:cs typeface="Cambria" charset="0"/>
              </a:rPr>
              <a:t>Ask yourself—is this really </a:t>
            </a:r>
            <a:r>
              <a:rPr lang="en-US" sz="2800" i="1" kern="1200" dirty="0">
                <a:solidFill>
                  <a:schemeClr val="tx1"/>
                </a:solidFill>
                <a:effectLst/>
                <a:latin typeface="Cambria" charset="0"/>
                <a:ea typeface="Cambria" charset="0"/>
                <a:cs typeface="Cambria" charset="0"/>
              </a:rPr>
              <a:t>that big of a deal?</a:t>
            </a:r>
            <a:endParaRPr lang="en-US" sz="2800" kern="1200" dirty="0">
              <a:solidFill>
                <a:schemeClr val="tx1"/>
              </a:solidFill>
              <a:effectLst/>
              <a:latin typeface="Cambria" charset="0"/>
              <a:ea typeface="Cambria" charset="0"/>
              <a:cs typeface="Cambria" charset="0"/>
            </a:endParaRPr>
          </a:p>
        </p:txBody>
      </p:sp>
    </p:spTree>
    <p:extLst>
      <p:ext uri="{BB962C8B-B14F-4D97-AF65-F5344CB8AC3E}">
        <p14:creationId xmlns:p14="http://schemas.microsoft.com/office/powerpoint/2010/main" val="6641697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MGR 01" id="{29E8F347-0F8E-CC45-BE69-95860010028B}" vid="{6C1818C0-B646-A346-B462-1C23228F1E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WUCI</Template>
  <TotalTime>942</TotalTime>
  <Words>857</Words>
  <Application>Microsoft Macintosh PowerPoint</Application>
  <PresentationFormat>On-screen Show (4:3)</PresentationFormat>
  <Paragraphs>99</Paragraphs>
  <Slides>28</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Cambria</vt:lpstr>
      <vt:lpstr>Office Theme</vt:lpstr>
      <vt:lpstr>PowerPoint Presentation</vt:lpstr>
      <vt:lpstr>Dealing with Anger in a God-honoring Way</vt:lpstr>
      <vt:lpstr>Aspect 1: Deal with problems on a regular, daily basis</vt:lpstr>
      <vt:lpstr>Eph 4:26</vt:lpstr>
      <vt:lpstr>Deal with problems regularly</vt:lpstr>
      <vt:lpstr>Overlook the conflict</vt:lpstr>
      <vt:lpstr>Overlook the sin</vt:lpstr>
      <vt:lpstr>Overlook the sin</vt:lpstr>
      <vt:lpstr>Practical Considerations</vt:lpstr>
      <vt:lpstr>Deal with problems regularly</vt:lpstr>
      <vt:lpstr>“Go privately to that person for the purpose of resolving the problem. The purpose of that meeting should be only for promoting reconciliation and unity, not for criticizing or condemning.” </vt:lpstr>
      <vt:lpstr>Is it creating an unreconciled relationship?</vt:lpstr>
      <vt:lpstr>Is it creating an unreconciled relationship?</vt:lpstr>
      <vt:lpstr>Is it possible this person might not be growing and needs confrontation?</vt:lpstr>
      <vt:lpstr>Is it possible this person might not be growing and needs confrontation? </vt:lpstr>
      <vt:lpstr>Is it possible this person might not be growing and needs confrontation?</vt:lpstr>
      <vt:lpstr>Will there be dangerous consequences? </vt:lpstr>
      <vt:lpstr>PowerPoint Presentation</vt:lpstr>
      <vt:lpstr>PowerPoint Presentation</vt:lpstr>
      <vt:lpstr>Aspect 2: Understand that you can control and restrain the expression of your anger.</vt:lpstr>
      <vt:lpstr>Control and restrain anger</vt:lpstr>
      <vt:lpstr>The fact is, we do this all the time. When we fail to control our anger, it’s because we don’t consider the stakes to be high enough.</vt:lpstr>
      <vt:lpstr>Control and restrain anger</vt:lpstr>
      <vt:lpstr>Restrain and Control</vt:lpstr>
      <vt:lpstr>Aspect 3: Take time to examine the reasons for your anger. </vt:lpstr>
      <vt:lpstr>Examine Your Anger</vt:lpstr>
      <vt:lpstr>What Causes Strife?</vt:lpstr>
      <vt:lpstr>What Causes Strife?</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Fant</dc:creator>
  <cp:lastModifiedBy>Marshall Fant</cp:lastModifiedBy>
  <cp:revision>27</cp:revision>
  <dcterms:created xsi:type="dcterms:W3CDTF">2018-01-23T21:32:21Z</dcterms:created>
  <dcterms:modified xsi:type="dcterms:W3CDTF">2018-03-07T00:34:17Z</dcterms:modified>
</cp:coreProperties>
</file>